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619" r:id="rId2"/>
    <p:sldId id="372" r:id="rId3"/>
    <p:sldId id="590" r:id="rId4"/>
    <p:sldId id="442" r:id="rId5"/>
    <p:sldId id="441" r:id="rId6"/>
    <p:sldId id="716" r:id="rId7"/>
    <p:sldId id="708" r:id="rId8"/>
    <p:sldId id="723" r:id="rId9"/>
    <p:sldId id="685" r:id="rId10"/>
    <p:sldId id="665" r:id="rId11"/>
    <p:sldId id="693" r:id="rId12"/>
    <p:sldId id="667" r:id="rId13"/>
    <p:sldId id="690" r:id="rId14"/>
    <p:sldId id="710" r:id="rId15"/>
    <p:sldId id="694" r:id="rId16"/>
    <p:sldId id="727" r:id="rId17"/>
    <p:sldId id="728" r:id="rId18"/>
    <p:sldId id="672" r:id="rId19"/>
    <p:sldId id="606" r:id="rId20"/>
    <p:sldId id="695" r:id="rId21"/>
    <p:sldId id="719" r:id="rId22"/>
    <p:sldId id="724" r:id="rId23"/>
    <p:sldId id="575" r:id="rId24"/>
    <p:sldId id="720" r:id="rId25"/>
    <p:sldId id="729" r:id="rId26"/>
    <p:sldId id="700" r:id="rId27"/>
    <p:sldId id="472" r:id="rId28"/>
    <p:sldId id="464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44" autoAdjust="0"/>
  </p:normalViewPr>
  <p:slideViewPr>
    <p:cSldViewPr snapToGrid="0" snapToObjects="1">
      <p:cViewPr>
        <p:scale>
          <a:sx n="63" d="100"/>
          <a:sy n="63" d="100"/>
        </p:scale>
        <p:origin x="-22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7A901A-CA7B-BA48-85EB-C5BC8E549424}" type="datetimeFigureOut">
              <a:rPr lang="en-US"/>
              <a:pPr>
                <a:defRPr/>
              </a:pPr>
              <a:t>3/30/15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7EE8AB-8F23-5D4E-9C50-0A4197797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366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BA147ED-DDDF-C74C-BC3A-25270D754A35}" type="datetimeFigureOut">
              <a:rPr lang="en-US"/>
              <a:pPr>
                <a:defRPr/>
              </a:pPr>
              <a:t>3/30/15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EAD84C-A51F-6445-AAE3-82454CC3F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831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Calibri" charset="0"/>
              <a:sym typeface="Wingdings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6C0ECDF-E213-DB42-B7C4-E17E78AED650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AD84C-A51F-6445-AAE3-82454CC3FC0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7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3D719D-E5B0-A641-AF7C-53C45B36E3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AD84C-A51F-6445-AAE3-82454CC3FC0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32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872FC4-2EA0-4E4C-B382-399D796BDD9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3D719D-E5B0-A641-AF7C-53C45B36E34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AD84C-A51F-6445-AAE3-82454CC3FC0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1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sym typeface="Wingdings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8ED5ECA-0897-5241-B895-45EEDDB364CD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E2D719-A4B7-7443-90F1-11EB6EFE34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3D740F-F6E4-5149-901C-94AA7009079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AD84C-A51F-6445-AAE3-82454CC3FC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63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AD84C-A51F-6445-AAE3-82454CC3FC0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05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AD84C-A51F-6445-AAE3-82454CC3FC0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13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3D719D-E5B0-A641-AF7C-53C45B36E34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3D719D-E5B0-A641-AF7C-53C45B36E34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tx2"/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5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752CE-D831-8845-9D8D-A37803DC8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7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2266-A097-CB42-B65D-C375DFB731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3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778"/>
            <a:ext cx="8229600" cy="4484355"/>
          </a:xfrm>
        </p:spPr>
        <p:txBody>
          <a:bodyPr/>
          <a:lstStyle>
            <a:lvl1pPr marL="0" indent="0">
              <a:buNone/>
              <a:defRPr sz="3200">
                <a:latin typeface="Candara"/>
                <a:cs typeface="Candara"/>
              </a:defRPr>
            </a:lvl1pPr>
            <a:lvl2pPr marL="800100" indent="-342900">
              <a:buFont typeface="Arial"/>
              <a:buChar char="•"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defRPr>
            </a:lvl2pPr>
            <a:lvl3pPr>
              <a:defRPr>
                <a:latin typeface="Myriad Pro"/>
                <a:cs typeface="Myriad Pro"/>
              </a:defRPr>
            </a:lvl3pPr>
            <a:lvl4pPr>
              <a:defRPr>
                <a:latin typeface="Myriad Pro"/>
                <a:cs typeface="Myriad Pro"/>
              </a:defRPr>
            </a:lvl4pPr>
            <a:lvl5pPr>
              <a:defRPr>
                <a:latin typeface="Myriad Pro"/>
                <a:cs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5400">
                <a:solidFill>
                  <a:srgbClr val="1F497D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B62542-BB6A-7D4C-B450-5DB814B31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3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4FDF-2670-BA40-AEF6-992038B0D4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01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C7F7-C7C9-EF47-B907-069F52A6F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36BEC-16DB-5B4C-9BB5-41C77604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0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EC14D-C8A9-F64C-8213-A8459500CA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9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2915-1E84-DB4A-93D1-8C9F0C349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6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09E9A-BD33-D746-94B9-3F6515FFE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1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AAA88-2EAF-F341-8368-9EEC22806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7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Myriad Pro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B62542-BB6A-7D4C-B450-5DB814B31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ndara"/>
          <a:ea typeface="ＭＳ Ｐゴシック" charset="0"/>
          <a:cs typeface="Candar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ndara"/>
          <a:ea typeface="ＭＳ Ｐゴシック" charset="0"/>
          <a:cs typeface="Candar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ndara"/>
          <a:ea typeface="ＭＳ Ｐゴシック" charset="0"/>
          <a:cs typeface="Candar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ndara"/>
          <a:ea typeface="ＭＳ Ｐゴシック" charset="0"/>
          <a:cs typeface="Candar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ndara"/>
          <a:ea typeface="ＭＳ Ｐゴシック" charset="0"/>
          <a:cs typeface="Candar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ndara"/>
          <a:ea typeface="ＭＳ Ｐゴシック" charset="0"/>
          <a:cs typeface="Candar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Threads@mpi-sws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470" y="454240"/>
            <a:ext cx="9365733" cy="31813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dirty="0" err="1" smtClean="0">
                <a:solidFill>
                  <a:srgbClr val="FF0000"/>
                </a:solidFill>
                <a:latin typeface="Candara"/>
                <a:ea typeface="+mj-ea"/>
                <a:cs typeface="Candara"/>
              </a:rPr>
              <a:t>i</a:t>
            </a:r>
            <a:r>
              <a:rPr lang="en-US" sz="8800" dirty="0" err="1" smtClean="0">
                <a:latin typeface="Candara"/>
                <a:ea typeface="+mj-ea"/>
                <a:cs typeface="Candara"/>
              </a:rPr>
              <a:t>Threads</a:t>
            </a:r>
            <a:r>
              <a:rPr lang="en-US" sz="7200" dirty="0" smtClean="0">
                <a:latin typeface="Candara"/>
                <a:ea typeface="+mj-ea"/>
                <a:cs typeface="Candara"/>
              </a:rPr>
              <a:t/>
            </a:r>
            <a:br>
              <a:rPr lang="en-US" sz="7200" dirty="0" smtClean="0">
                <a:latin typeface="Candara"/>
                <a:ea typeface="+mj-ea"/>
                <a:cs typeface="Candara"/>
              </a:rPr>
            </a:br>
            <a: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+mj-ea"/>
                <a:cs typeface="Candara"/>
              </a:rPr>
              <a:t>A Threading </a:t>
            </a: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+mj-ea"/>
                <a:cs typeface="Candara"/>
              </a:rPr>
              <a:t>L</a:t>
            </a:r>
            <a: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+mj-ea"/>
                <a:cs typeface="Candara"/>
              </a:rPr>
              <a:t>ibrary for </a:t>
            </a:r>
            <a:b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+mj-ea"/>
                <a:cs typeface="Candara"/>
              </a:rPr>
            </a:br>
            <a: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+mj-ea"/>
                <a:cs typeface="Candara"/>
              </a:rPr>
              <a:t>Parallel Incremental Computation</a:t>
            </a:r>
            <a:b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+mj-ea"/>
                <a:cs typeface="Candara"/>
              </a:rPr>
            </a:br>
            <a:r>
              <a:rPr lang="en-US" sz="3600" dirty="0">
                <a:solidFill>
                  <a:schemeClr val="tx1"/>
                </a:solidFill>
                <a:latin typeface="Candara"/>
                <a:cs typeface="Candara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Candara"/>
                <a:cs typeface="Candara"/>
              </a:rPr>
            </a:br>
            <a:r>
              <a:rPr lang="en-US" sz="3600" dirty="0" smtClean="0">
                <a:solidFill>
                  <a:schemeClr val="tx1"/>
                </a:solidFill>
                <a:latin typeface="Candara"/>
                <a:cs typeface="Candara"/>
              </a:rPr>
              <a:t>Pramod Bhatotia</a:t>
            </a: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</a:b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Pedro Fonseca, </a:t>
            </a:r>
            <a:r>
              <a:rPr lang="en-US" sz="2400" dirty="0" err="1" smtClean="0">
                <a:solidFill>
                  <a:schemeClr val="tx1"/>
                </a:solidFill>
                <a:latin typeface="Candara"/>
                <a:cs typeface="Candara"/>
              </a:rPr>
              <a:t>Björn</a:t>
            </a:r>
            <a:r>
              <a:rPr lang="en-US" sz="2400" dirty="0">
                <a:solidFill>
                  <a:schemeClr val="tx1"/>
                </a:solidFill>
                <a:latin typeface="Candara"/>
                <a:cs typeface="Candar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Brandenburg</a:t>
            </a:r>
            <a:b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</a:b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 (MPI-SWS)</a:t>
            </a:r>
            <a:b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</a:br>
            <a:endParaRPr lang="en-US" sz="4800" dirty="0">
              <a:solidFill>
                <a:schemeClr val="tx1"/>
              </a:solidFill>
              <a:latin typeface="Candara"/>
              <a:ea typeface="+mj-ea"/>
              <a:cs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18" y="5358783"/>
            <a:ext cx="1582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ndara"/>
                <a:cs typeface="Candara"/>
              </a:rPr>
              <a:t>Umut</a:t>
            </a:r>
            <a:r>
              <a:rPr lang="en-US" sz="2400" dirty="0" smtClean="0">
                <a:latin typeface="Candara"/>
                <a:cs typeface="Candara"/>
              </a:rPr>
              <a:t> </a:t>
            </a:r>
            <a:r>
              <a:rPr lang="en-US" sz="2400" dirty="0" err="1" smtClean="0">
                <a:latin typeface="Candara"/>
                <a:cs typeface="Candara"/>
              </a:rPr>
              <a:t>Acar</a:t>
            </a:r>
            <a:r>
              <a:rPr lang="en-US" sz="2400" dirty="0" smtClean="0">
                <a:latin typeface="Candara"/>
                <a:cs typeface="Candara"/>
              </a:rPr>
              <a:t> 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(CMU)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4242" y="5378939"/>
            <a:ext cx="38177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Rodrigo Rodrigues 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(NOVA University of Lisbon)</a:t>
            </a:r>
            <a:endParaRPr lang="en-US" sz="24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59233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766"/>
            <a:ext cx="8229600" cy="1143000"/>
          </a:xfrm>
        </p:spPr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34708" y="2071127"/>
            <a:ext cx="173831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lock();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z = ++y;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unlock();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1965326" y="1540876"/>
            <a:ext cx="20050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 dirty="0">
                <a:latin typeface="Candara" charset="0"/>
                <a:cs typeface="Candara" charset="0"/>
              </a:rPr>
              <a:t>thread-1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713288" y="1566772"/>
            <a:ext cx="2005012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>
                <a:latin typeface="Candara" charset="0"/>
                <a:cs typeface="Candara" charset="0"/>
              </a:rPr>
              <a:t>thread-2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73500" y="2007367"/>
            <a:ext cx="32654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2800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  <a:p>
            <a:pPr algn="ctr" eaLnBrk="1" hangingPunct="1"/>
            <a:r>
              <a:rPr lang="en-US" dirty="0">
                <a:latin typeface="Candara" charset="0"/>
                <a:cs typeface="Candara" charset="0"/>
              </a:rPr>
              <a:t>x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endParaRPr lang="en-US" dirty="0" smtClean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</a:p>
          <a:p>
            <a:pPr algn="ctr" eaLnBrk="1" hangingPunct="1"/>
            <a:endParaRPr lang="en-US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y = 2*x + z;</a:t>
            </a:r>
            <a:endParaRPr lang="en-US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unlock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10766" y="3112945"/>
            <a:ext cx="1168168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73687" y="1118436"/>
            <a:ext cx="371387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ndara" charset="0"/>
                <a:cs typeface="Candara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Candara" charset="0"/>
                <a:cs typeface="Candara" charset="0"/>
              </a:rPr>
              <a:t>hared variables: x, y, and z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8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Candara" charset="0"/>
              </a:rPr>
              <a:t>Step # 1</a:t>
            </a:r>
            <a:endParaRPr lang="en-US" dirty="0">
              <a:latin typeface="Candara" charset="0"/>
            </a:endParaRPr>
          </a:p>
        </p:txBody>
      </p:sp>
      <p:cxnSp>
        <p:nvCxnSpPr>
          <p:cNvPr id="4" name="Straight Arrow Connector 3"/>
          <p:cNvCxnSpPr>
            <a:endCxn id="22" idx="2"/>
          </p:cNvCxnSpPr>
          <p:nvPr/>
        </p:nvCxnSpPr>
        <p:spPr>
          <a:xfrm>
            <a:off x="5634038" y="2262188"/>
            <a:ext cx="396875" cy="150812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048250" y="2273300"/>
            <a:ext cx="422275" cy="138113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 rot="5400000">
            <a:off x="164306" y="2343944"/>
            <a:ext cx="1042988" cy="10414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20638" y="3516313"/>
            <a:ext cx="1606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Candara" charset="0"/>
                <a:cs typeface="Candara" charset="0"/>
              </a:rPr>
              <a:t>C</a:t>
            </a:r>
            <a:r>
              <a:rPr lang="en-US" sz="2000" dirty="0" smtClean="0">
                <a:latin typeface="Candara" charset="0"/>
                <a:cs typeface="Candara" charset="0"/>
              </a:rPr>
              <a:t>omputation</a:t>
            </a:r>
            <a:endParaRPr lang="en-US" sz="2000" dirty="0">
              <a:latin typeface="Candara" charset="0"/>
              <a:cs typeface="Candara" charset="0"/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265238" y="2757488"/>
            <a:ext cx="787400" cy="330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3388" y="3524250"/>
            <a:ext cx="2164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Candara" charset="0"/>
                <a:cs typeface="Candara" charset="0"/>
              </a:rPr>
              <a:t>S</a:t>
            </a:r>
            <a:r>
              <a:rPr lang="en-US" sz="2000" dirty="0" smtClean="0">
                <a:latin typeface="Candara" charset="0"/>
                <a:cs typeface="Candara" charset="0"/>
              </a:rPr>
              <a:t>ub</a:t>
            </a:r>
            <a:r>
              <a:rPr lang="en-US" sz="2000" dirty="0">
                <a:latin typeface="Candara" charset="0"/>
                <a:cs typeface="Candara" charset="0"/>
              </a:rPr>
              <a:t>-computations</a:t>
            </a:r>
          </a:p>
        </p:txBody>
      </p:sp>
      <p:sp>
        <p:nvSpPr>
          <p:cNvPr id="10" name="Oval 9"/>
          <p:cNvSpPr/>
          <p:nvPr/>
        </p:nvSpPr>
        <p:spPr>
          <a:xfrm rot="5400000">
            <a:off x="2120106" y="2410620"/>
            <a:ext cx="434975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17769" y="1761358"/>
            <a:ext cx="126068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Candara" charset="0"/>
                <a:cs typeface="Candara" charset="0"/>
              </a:rPr>
              <a:t>D</a:t>
            </a:r>
            <a:r>
              <a:rPr lang="en-US" sz="32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ivide</a:t>
            </a:r>
            <a:endParaRPr lang="en-US" sz="3200" dirty="0">
              <a:solidFill>
                <a:srgbClr val="FF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12" name="Right Arrow 11"/>
          <p:cNvSpPr/>
          <p:nvPr/>
        </p:nvSpPr>
        <p:spPr>
          <a:xfrm flipV="1">
            <a:off x="3316288" y="2770188"/>
            <a:ext cx="1336675" cy="32861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01223" y="1760713"/>
            <a:ext cx="105409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BFBFBF"/>
                </a:solidFill>
                <a:latin typeface="Candara" charset="0"/>
                <a:cs typeface="Candara" charset="0"/>
              </a:rPr>
              <a:t>B</a:t>
            </a:r>
            <a:r>
              <a:rPr lang="en-US" sz="3200" dirty="0" smtClean="0">
                <a:solidFill>
                  <a:srgbClr val="BFBFBF"/>
                </a:solidFill>
                <a:latin typeface="Candara" charset="0"/>
                <a:cs typeface="Candara" charset="0"/>
              </a:rPr>
              <a:t>uild</a:t>
            </a:r>
            <a:endParaRPr lang="en-US" sz="3200" dirty="0">
              <a:solidFill>
                <a:srgbClr val="BFBFBF"/>
              </a:solidFill>
              <a:latin typeface="Candara" charset="0"/>
              <a:cs typeface="Candara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43475" y="2846388"/>
            <a:ext cx="0" cy="247650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5400000">
            <a:off x="2713038" y="2411413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2120106" y="2936082"/>
            <a:ext cx="434975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2713038" y="2935288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 flipV="1">
            <a:off x="6246813" y="2808288"/>
            <a:ext cx="1336675" cy="3302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03302" y="1760713"/>
            <a:ext cx="16173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BFBFBF"/>
                </a:solidFill>
                <a:latin typeface="Candara" charset="0"/>
                <a:cs typeface="Candara" charset="0"/>
              </a:rPr>
              <a:t>P</a:t>
            </a:r>
            <a:r>
              <a:rPr lang="en-US" sz="3200" dirty="0" smtClean="0">
                <a:solidFill>
                  <a:srgbClr val="BFBFBF"/>
                </a:solidFill>
                <a:latin typeface="Candara" charset="0"/>
                <a:cs typeface="Candara" charset="0"/>
              </a:rPr>
              <a:t>erform</a:t>
            </a:r>
            <a:endParaRPr lang="en-US" sz="3200" dirty="0">
              <a:solidFill>
                <a:srgbClr val="BFBFBF"/>
              </a:solidFill>
              <a:latin typeface="Candara" charset="0"/>
              <a:cs typeface="Candara" charset="0"/>
            </a:endParaRPr>
          </a:p>
        </p:txBody>
      </p:sp>
      <p:sp>
        <p:nvSpPr>
          <p:cNvPr id="20" name="Oval 19"/>
          <p:cNvSpPr/>
          <p:nvPr/>
        </p:nvSpPr>
        <p:spPr>
          <a:xfrm rot="5400000">
            <a:off x="5343525" y="1862138"/>
            <a:ext cx="433388" cy="43021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4747419" y="2413794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5814219" y="2415381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 rot="5400000">
            <a:off x="4724400" y="3105151"/>
            <a:ext cx="433387" cy="43021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93910" y="3581400"/>
            <a:ext cx="15532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ependence</a:t>
            </a:r>
            <a:endParaRPr lang="en-US" sz="2000" dirty="0">
              <a:solidFill>
                <a:schemeClr val="bg1">
                  <a:lumMod val="75000"/>
                </a:schemeClr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graph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42188" y="3595688"/>
            <a:ext cx="15240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Change</a:t>
            </a:r>
          </a:p>
          <a:p>
            <a:pPr algn="ctr" eaLnBrk="1" hangingPunct="1"/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p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ropagation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466138" y="2260600"/>
            <a:ext cx="398462" cy="152400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845425" y="2251075"/>
            <a:ext cx="420688" cy="138113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739063" y="2824163"/>
            <a:ext cx="0" cy="249237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5400000">
            <a:off x="8640763" y="2435225"/>
            <a:ext cx="433387" cy="430213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 rot="5400000">
            <a:off x="7545388" y="2392362"/>
            <a:ext cx="433388" cy="430213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 rot="5400000">
            <a:off x="8136731" y="1820070"/>
            <a:ext cx="434975" cy="430212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7519988" y="3084513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546725" y="1433513"/>
            <a:ext cx="0" cy="427037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355013" y="1433513"/>
            <a:ext cx="0" cy="369887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443913" y="2262188"/>
            <a:ext cx="396875" cy="152400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7367" y="4448016"/>
            <a:ext cx="8436760" cy="1323439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 smtClean="0">
                <a:latin typeface="Candara" charset="0"/>
                <a:cs typeface="Candara" charset="0"/>
              </a:rPr>
              <a:t>How do we </a:t>
            </a:r>
            <a:r>
              <a:rPr lang="en-US" sz="40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divide</a:t>
            </a:r>
            <a:r>
              <a:rPr lang="en-US" sz="4000" dirty="0" smtClean="0">
                <a:latin typeface="Candara" charset="0"/>
                <a:cs typeface="Candara" charset="0"/>
              </a:rPr>
              <a:t> </a:t>
            </a:r>
          </a:p>
          <a:p>
            <a:pPr algn="ctr" eaLnBrk="1" hangingPunct="1"/>
            <a:r>
              <a:rPr lang="en-US" sz="4000" dirty="0" smtClean="0">
                <a:latin typeface="Candara" charset="0"/>
                <a:cs typeface="Candara" charset="0"/>
              </a:rPr>
              <a:t>a computation into sub-computations?</a:t>
            </a:r>
            <a:endParaRPr lang="en-US" sz="4000" dirty="0">
              <a:latin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2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Sub-computations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75024" y="1869567"/>
            <a:ext cx="173831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lock();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z = ++y;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unlock();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005642" y="1339316"/>
            <a:ext cx="20050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 dirty="0">
                <a:latin typeface="Candara" charset="0"/>
                <a:cs typeface="Candara" charset="0"/>
              </a:rPr>
              <a:t>thread-1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753604" y="1365212"/>
            <a:ext cx="2005012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>
                <a:latin typeface="Candara" charset="0"/>
                <a:cs typeface="Candara" charset="0"/>
              </a:rPr>
              <a:t>thread-2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13816" y="1805807"/>
            <a:ext cx="32654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2800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  <a:p>
            <a:pPr algn="ctr" eaLnBrk="1" hangingPunct="1"/>
            <a:r>
              <a:rPr lang="en-US" dirty="0">
                <a:latin typeface="Candara" charset="0"/>
                <a:cs typeface="Candara" charset="0"/>
              </a:rPr>
              <a:t>x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endParaRPr lang="en-US" dirty="0" smtClean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</a:p>
          <a:p>
            <a:pPr algn="ctr" eaLnBrk="1" hangingPunct="1"/>
            <a:endParaRPr lang="en-US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y = 2*x + z;</a:t>
            </a:r>
            <a:endParaRPr lang="en-US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unlock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429193" y="1972280"/>
            <a:ext cx="6170232" cy="4464693"/>
            <a:chOff x="1429193" y="1972280"/>
            <a:chExt cx="6170232" cy="4464693"/>
          </a:xfrm>
        </p:grpSpPr>
        <p:sp>
          <p:nvSpPr>
            <p:cNvPr id="17" name="Left Brace 16"/>
            <p:cNvSpPr/>
            <p:nvPr/>
          </p:nvSpPr>
          <p:spPr>
            <a:xfrm>
              <a:off x="1429193" y="1972280"/>
              <a:ext cx="677239" cy="1057303"/>
            </a:xfrm>
            <a:prstGeom prst="leftBrace">
              <a:avLst>
                <a:gd name="adj1" fmla="val 8333"/>
                <a:gd name="adj2" fmla="val 45909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ontent Placeholder 1"/>
            <p:cNvSpPr txBox="1">
              <a:spLocks/>
            </p:cNvSpPr>
            <p:nvPr/>
          </p:nvSpPr>
          <p:spPr bwMode="auto">
            <a:xfrm>
              <a:off x="2603092" y="3437210"/>
              <a:ext cx="2005012" cy="1114425"/>
            </a:xfrm>
            <a:prstGeom prst="rect">
              <a:avLst/>
            </a:prstGeom>
            <a:ln/>
            <a:extLst>
              <a:ext uri="{FAA26D3D-D897-4be2-8F04-BA451C77F1D7}">
                <ma14:placeholderFlag xmlns:ma14="http://schemas.microsoft.com/office/mac/drawingml/2011/main" val="1"/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sz="2800" dirty="0">
                  <a:latin typeface="Candara" charset="0"/>
                  <a:cs typeface="Candara" charset="0"/>
                </a:rPr>
                <a:t>E</a:t>
              </a:r>
              <a:r>
                <a:rPr lang="en-US" sz="2800" dirty="0" smtClean="0">
                  <a:latin typeface="Candara" charset="0"/>
                  <a:cs typeface="Candara" charset="0"/>
                </a:rPr>
                <a:t>ntire</a:t>
              </a:r>
            </a:p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sz="2800" dirty="0" smtClean="0">
                  <a:latin typeface="Candara" charset="0"/>
                  <a:cs typeface="Candara" charset="0"/>
                </a:rPr>
                <a:t>thread?</a:t>
              </a:r>
              <a:endParaRPr lang="en-US" sz="2800" dirty="0">
                <a:latin typeface="Candara" charset="0"/>
                <a:cs typeface="Candara" charset="0"/>
              </a:endParaRPr>
            </a:p>
          </p:txBody>
        </p:sp>
        <p:sp>
          <p:nvSpPr>
            <p:cNvPr id="24" name="Left Brace 23"/>
            <p:cNvSpPr/>
            <p:nvPr/>
          </p:nvSpPr>
          <p:spPr>
            <a:xfrm rot="10800000">
              <a:off x="6734621" y="3268142"/>
              <a:ext cx="864804" cy="3168831"/>
            </a:xfrm>
            <a:prstGeom prst="lef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509551" y="4895273"/>
            <a:ext cx="8084945" cy="127239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chemeClr val="tx1"/>
                </a:solidFill>
                <a:latin typeface="Candara"/>
                <a:cs typeface="Candara"/>
              </a:rPr>
              <a:t>“Coarse-grained” </a:t>
            </a:r>
          </a:p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  <a:latin typeface="Candara"/>
                <a:cs typeface="Candara"/>
              </a:rPr>
              <a:t>Small change implies </a:t>
            </a:r>
            <a:r>
              <a:rPr lang="en-US" sz="2800" dirty="0" err="1" smtClean="0">
                <a:solidFill>
                  <a:schemeClr val="tx1"/>
                </a:solidFill>
                <a:latin typeface="Candara"/>
                <a:cs typeface="Candara"/>
              </a:rPr>
              <a:t>recomputing</a:t>
            </a:r>
            <a:r>
              <a:rPr lang="en-US" sz="2800" dirty="0" smtClean="0">
                <a:solidFill>
                  <a:schemeClr val="tx1"/>
                </a:solidFill>
                <a:latin typeface="Candara"/>
                <a:cs typeface="Candara"/>
              </a:rPr>
              <a:t> the entire thread</a:t>
            </a:r>
            <a:endParaRPr lang="en-US" sz="28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27" name="Content Placeholder 1"/>
          <p:cNvSpPr txBox="1">
            <a:spLocks/>
          </p:cNvSpPr>
          <p:nvPr/>
        </p:nvSpPr>
        <p:spPr bwMode="auto">
          <a:xfrm>
            <a:off x="2603092" y="3437210"/>
            <a:ext cx="2005012" cy="1114425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Candara" charset="0"/>
                <a:cs typeface="Candara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ingle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Instruction?</a:t>
            </a:r>
            <a:endParaRPr lang="en-US" sz="2800" dirty="0">
              <a:solidFill>
                <a:srgbClr val="00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57201" y="4872132"/>
            <a:ext cx="8137296" cy="12955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chemeClr val="tx1"/>
                </a:solidFill>
                <a:latin typeface="Candara"/>
                <a:cs typeface="Candara"/>
              </a:rPr>
              <a:t>“Fine-grained”</a:t>
            </a:r>
          </a:p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  <a:latin typeface="Candara"/>
                <a:cs typeface="Candara"/>
              </a:rPr>
              <a:t>Requires tracking individual load/store instructions</a:t>
            </a:r>
            <a:endParaRPr lang="en-US" sz="28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63607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41103" y="274638"/>
            <a:ext cx="9325419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ub-computation granularity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6211306" y="1562724"/>
            <a:ext cx="2005012" cy="1114425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Candara" charset="0"/>
                <a:cs typeface="Candara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ingle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rgbClr val="000000"/>
                </a:solidFill>
                <a:latin typeface="Candara" charset="0"/>
                <a:cs typeface="Candara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nstruction</a:t>
            </a:r>
            <a:endParaRPr lang="en-US" sz="2800" dirty="0">
              <a:solidFill>
                <a:srgbClr val="00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691875" y="1562724"/>
            <a:ext cx="2005012" cy="1114425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latin typeface="Candara" charset="0"/>
                <a:cs typeface="Candara" charset="0"/>
              </a:rPr>
              <a:t>E</a:t>
            </a:r>
            <a:r>
              <a:rPr lang="en-US" sz="2800" dirty="0" smtClean="0">
                <a:latin typeface="Candara" charset="0"/>
                <a:cs typeface="Candara" charset="0"/>
              </a:rPr>
              <a:t>ntire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800" dirty="0" smtClean="0">
                <a:latin typeface="Candara" charset="0"/>
                <a:cs typeface="Candara" charset="0"/>
              </a:rPr>
              <a:t>thread</a:t>
            </a:r>
            <a:endParaRPr lang="en-US" sz="2800" dirty="0">
              <a:latin typeface="Candara" charset="0"/>
              <a:cs typeface="Candara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691875" y="2841974"/>
            <a:ext cx="7524443" cy="483738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6888" y="3378669"/>
            <a:ext cx="26891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ndara" charset="0"/>
                <a:cs typeface="Candara" charset="0"/>
              </a:rPr>
              <a:t>Coarse-grained</a:t>
            </a:r>
            <a:endParaRPr lang="en-US" sz="2800" dirty="0">
              <a:latin typeface="Candara" charset="0"/>
              <a:cs typeface="Candara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04332" y="3378669"/>
            <a:ext cx="18119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ndara" charset="0"/>
                <a:cs typeface="Candara" charset="0"/>
              </a:rPr>
              <a:t>Expensive</a:t>
            </a:r>
            <a:endParaRPr lang="en-US" sz="2800" dirty="0">
              <a:latin typeface="Candara" charset="0"/>
              <a:cs typeface="Candara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 rot="10800000">
            <a:off x="3870262" y="3217420"/>
            <a:ext cx="1310245" cy="954823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66733" y="5404579"/>
            <a:ext cx="8520857" cy="9920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chemeClr val="tx1"/>
                </a:solidFill>
                <a:latin typeface="Candara"/>
                <a:cs typeface="Candara"/>
              </a:rPr>
              <a:t>A sub-computation is a sequence of instructions between </a:t>
            </a:r>
            <a:r>
              <a:rPr lang="en-US" sz="3200" dirty="0" err="1" smtClean="0">
                <a:solidFill>
                  <a:schemeClr val="tx1"/>
                </a:solidFill>
                <a:latin typeface="Candara"/>
                <a:cs typeface="Candara"/>
              </a:rPr>
              <a:t>pthreads</a:t>
            </a:r>
            <a:r>
              <a:rPr lang="en-US" sz="3200" dirty="0" smtClean="0">
                <a:solidFill>
                  <a:schemeClr val="tx1"/>
                </a:solidFill>
                <a:latin typeface="Candara"/>
                <a:cs typeface="Candara"/>
              </a:rPr>
              <a:t> synchronization points</a:t>
            </a:r>
            <a:endParaRPr lang="en-US" sz="32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2366" y="4190752"/>
            <a:ext cx="8465066" cy="10295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chemeClr val="tx1"/>
                </a:solidFill>
                <a:latin typeface="Candara"/>
                <a:cs typeface="Candara"/>
              </a:rPr>
              <a:t>Release Consistency (RC) memory model to define the granularity of a sub-computation</a:t>
            </a:r>
            <a:endParaRPr lang="en-US" sz="32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09622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Sub-computations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75024" y="1869567"/>
            <a:ext cx="173831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lock();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z = ++y;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unlock();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005642" y="1339316"/>
            <a:ext cx="20050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 dirty="0">
                <a:latin typeface="Candara" charset="0"/>
                <a:cs typeface="Candara" charset="0"/>
              </a:rPr>
              <a:t>thread-1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753604" y="1365212"/>
            <a:ext cx="2005012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>
                <a:latin typeface="Candara" charset="0"/>
                <a:cs typeface="Candara" charset="0"/>
              </a:rPr>
              <a:t>thread-2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13816" y="1805807"/>
            <a:ext cx="32654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2800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  <a:p>
            <a:pPr algn="ctr" eaLnBrk="1" hangingPunct="1"/>
            <a:r>
              <a:rPr lang="en-US" dirty="0">
                <a:latin typeface="Candara" charset="0"/>
                <a:cs typeface="Candara" charset="0"/>
              </a:rPr>
              <a:t>x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endParaRPr lang="en-US" dirty="0" smtClean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</a:p>
          <a:p>
            <a:pPr algn="ctr" eaLnBrk="1" hangingPunct="1"/>
            <a:endParaRPr lang="en-US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y = 2*x + z;</a:t>
            </a:r>
            <a:endParaRPr lang="en-US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unlock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291144" y="3469702"/>
            <a:ext cx="663226" cy="2718119"/>
            <a:chOff x="6734620" y="3469702"/>
            <a:chExt cx="663226" cy="2718119"/>
          </a:xfrm>
        </p:grpSpPr>
        <p:sp>
          <p:nvSpPr>
            <p:cNvPr id="24" name="Left Brace 23"/>
            <p:cNvSpPr/>
            <p:nvPr/>
          </p:nvSpPr>
          <p:spPr>
            <a:xfrm rot="10800000">
              <a:off x="6734620" y="3469702"/>
              <a:ext cx="663225" cy="521141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Left Brace 15"/>
            <p:cNvSpPr/>
            <p:nvPr/>
          </p:nvSpPr>
          <p:spPr>
            <a:xfrm rot="10800000">
              <a:off x="6829738" y="5694118"/>
              <a:ext cx="568107" cy="493703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Left Brace 18"/>
            <p:cNvSpPr/>
            <p:nvPr/>
          </p:nvSpPr>
          <p:spPr>
            <a:xfrm rot="10800000">
              <a:off x="6758616" y="4223866"/>
              <a:ext cx="639230" cy="1137568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00086" y="2274621"/>
            <a:ext cx="2643720" cy="2199960"/>
            <a:chOff x="198506" y="2274621"/>
            <a:chExt cx="2643720" cy="2199960"/>
          </a:xfrm>
        </p:grpSpPr>
        <p:sp>
          <p:nvSpPr>
            <p:cNvPr id="17" name="Left Brace 16"/>
            <p:cNvSpPr/>
            <p:nvPr/>
          </p:nvSpPr>
          <p:spPr>
            <a:xfrm>
              <a:off x="1429193" y="2274621"/>
              <a:ext cx="677239" cy="527032"/>
            </a:xfrm>
            <a:prstGeom prst="leftBrace">
              <a:avLst>
                <a:gd name="adj1" fmla="val 8333"/>
                <a:gd name="adj2" fmla="val 45909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198506" y="3550326"/>
              <a:ext cx="2643720" cy="924255"/>
            </a:xfrm>
            <a:prstGeom prst="wedgeRoundRectCallout">
              <a:avLst>
                <a:gd name="adj1" fmla="val -2946"/>
                <a:gd name="adj2" fmla="val -162037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 smtClean="0">
                  <a:solidFill>
                    <a:schemeClr val="tx1"/>
                  </a:solidFill>
                  <a:latin typeface="Candara"/>
                  <a:cs typeface="Candara"/>
                </a:rPr>
                <a:t>Sub-computation</a:t>
              </a:r>
              <a:r>
                <a:rPr lang="en-US" sz="2400" dirty="0">
                  <a:solidFill>
                    <a:schemeClr val="tx1"/>
                  </a:solidFill>
                  <a:latin typeface="Candara"/>
                  <a:cs typeface="Candara"/>
                </a:rPr>
                <a:t> </a:t>
              </a:r>
              <a:endParaRPr lang="en-US" sz="2400" dirty="0" smtClean="0">
                <a:solidFill>
                  <a:schemeClr val="tx1"/>
                </a:solidFill>
                <a:latin typeface="Candara"/>
                <a:cs typeface="Candara"/>
              </a:endParaRPr>
            </a:p>
            <a:p>
              <a:pPr algn="ctr">
                <a:defRPr/>
              </a:pPr>
              <a:r>
                <a:rPr lang="en-US" sz="2400" dirty="0" smtClean="0">
                  <a:solidFill>
                    <a:schemeClr val="tx1"/>
                  </a:solidFill>
                  <a:latin typeface="Candara"/>
                  <a:cs typeface="Candara"/>
                </a:rPr>
                <a:t>for thread-1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6758616" y="2154200"/>
            <a:ext cx="2189630" cy="1364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Sub-computations for thread-2</a:t>
            </a:r>
            <a:endParaRPr lang="en-US" sz="24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49084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Candara" charset="0"/>
              </a:rPr>
              <a:t>Step # 2</a:t>
            </a:r>
            <a:endParaRPr lang="en-US" dirty="0">
              <a:latin typeface="Candara" charset="0"/>
            </a:endParaRPr>
          </a:p>
        </p:txBody>
      </p:sp>
      <p:cxnSp>
        <p:nvCxnSpPr>
          <p:cNvPr id="4" name="Straight Arrow Connector 3"/>
          <p:cNvCxnSpPr>
            <a:endCxn id="22" idx="2"/>
          </p:cNvCxnSpPr>
          <p:nvPr/>
        </p:nvCxnSpPr>
        <p:spPr>
          <a:xfrm>
            <a:off x="5634038" y="2262188"/>
            <a:ext cx="396875" cy="150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048250" y="2273300"/>
            <a:ext cx="422275" cy="138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 rot="5400000">
            <a:off x="164306" y="2343944"/>
            <a:ext cx="1042988" cy="104140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20638" y="3516313"/>
            <a:ext cx="1606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BFBFBF"/>
                </a:solidFill>
                <a:latin typeface="Candara" charset="0"/>
                <a:cs typeface="Candara" charset="0"/>
              </a:rPr>
              <a:t>C</a:t>
            </a:r>
            <a:r>
              <a:rPr lang="en-US" sz="2000" dirty="0" smtClean="0">
                <a:solidFill>
                  <a:srgbClr val="BFBFBF"/>
                </a:solidFill>
                <a:latin typeface="Candara" charset="0"/>
                <a:cs typeface="Candara" charset="0"/>
              </a:rPr>
              <a:t>omputation</a:t>
            </a:r>
            <a:endParaRPr lang="en-US" sz="2000" dirty="0">
              <a:solidFill>
                <a:srgbClr val="BFBFBF"/>
              </a:solidFill>
              <a:latin typeface="Candara" charset="0"/>
              <a:cs typeface="Candara" charset="0"/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265238" y="2757488"/>
            <a:ext cx="787400" cy="330200"/>
          </a:xfrm>
          <a:prstGeom prst="rightArrow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3388" y="3524250"/>
            <a:ext cx="2164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Candara" charset="0"/>
                <a:cs typeface="Candara" charset="0"/>
              </a:rPr>
              <a:t>S</a:t>
            </a:r>
            <a:r>
              <a:rPr lang="en-US" sz="2000" dirty="0" smtClean="0">
                <a:latin typeface="Candara" charset="0"/>
                <a:cs typeface="Candara" charset="0"/>
              </a:rPr>
              <a:t>ub</a:t>
            </a:r>
            <a:r>
              <a:rPr lang="en-US" sz="2000" dirty="0">
                <a:latin typeface="Candara" charset="0"/>
                <a:cs typeface="Candara" charset="0"/>
              </a:rPr>
              <a:t>-computations</a:t>
            </a:r>
          </a:p>
        </p:txBody>
      </p:sp>
      <p:sp>
        <p:nvSpPr>
          <p:cNvPr id="10" name="Oval 9"/>
          <p:cNvSpPr/>
          <p:nvPr/>
        </p:nvSpPr>
        <p:spPr>
          <a:xfrm rot="5400000">
            <a:off x="2120106" y="2410620"/>
            <a:ext cx="434975" cy="43021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17769" y="1761358"/>
            <a:ext cx="126068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BFBFBF"/>
                </a:solidFill>
                <a:latin typeface="Candara" charset="0"/>
                <a:cs typeface="Candara" charset="0"/>
              </a:rPr>
              <a:t>D</a:t>
            </a:r>
            <a:r>
              <a:rPr lang="en-US" sz="3200" dirty="0" smtClean="0">
                <a:solidFill>
                  <a:srgbClr val="BFBFBF"/>
                </a:solidFill>
                <a:latin typeface="Candara" charset="0"/>
                <a:cs typeface="Candara" charset="0"/>
              </a:rPr>
              <a:t>ivide</a:t>
            </a:r>
            <a:endParaRPr lang="en-US" sz="3200" dirty="0">
              <a:solidFill>
                <a:srgbClr val="BFBFBF"/>
              </a:solidFill>
              <a:latin typeface="Candara" charset="0"/>
              <a:cs typeface="Candara" charset="0"/>
            </a:endParaRPr>
          </a:p>
        </p:txBody>
      </p:sp>
      <p:sp>
        <p:nvSpPr>
          <p:cNvPr id="12" name="Right Arrow 11"/>
          <p:cNvSpPr/>
          <p:nvPr/>
        </p:nvSpPr>
        <p:spPr>
          <a:xfrm flipV="1">
            <a:off x="3316288" y="2770188"/>
            <a:ext cx="1336675" cy="3286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01223" y="1760713"/>
            <a:ext cx="105409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FF0000"/>
                </a:solidFill>
                <a:latin typeface="Candara" charset="0"/>
                <a:cs typeface="Candara" charset="0"/>
              </a:rPr>
              <a:t>B</a:t>
            </a:r>
            <a:r>
              <a:rPr lang="en-US" sz="32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uild</a:t>
            </a:r>
            <a:endParaRPr lang="en-US" sz="3200" dirty="0">
              <a:solidFill>
                <a:srgbClr val="FF0000"/>
              </a:solidFill>
              <a:latin typeface="Candara" charset="0"/>
              <a:cs typeface="Candara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43475" y="2846388"/>
            <a:ext cx="0" cy="24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5400000">
            <a:off x="2713038" y="2411413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2120106" y="2936082"/>
            <a:ext cx="434975" cy="43021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2713038" y="2935288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 flipV="1">
            <a:off x="6246813" y="2808288"/>
            <a:ext cx="1336675" cy="3302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03302" y="1760713"/>
            <a:ext cx="16173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BFBFBF"/>
                </a:solidFill>
                <a:latin typeface="Candara" charset="0"/>
                <a:cs typeface="Candara" charset="0"/>
              </a:rPr>
              <a:t>P</a:t>
            </a:r>
            <a:r>
              <a:rPr lang="en-US" sz="3200" dirty="0" smtClean="0">
                <a:solidFill>
                  <a:srgbClr val="BFBFBF"/>
                </a:solidFill>
                <a:latin typeface="Candara" charset="0"/>
                <a:cs typeface="Candara" charset="0"/>
              </a:rPr>
              <a:t>erform</a:t>
            </a:r>
            <a:endParaRPr lang="en-US" sz="3200" dirty="0">
              <a:solidFill>
                <a:srgbClr val="BFBFBF"/>
              </a:solidFill>
              <a:latin typeface="Candara" charset="0"/>
              <a:cs typeface="Candara" charset="0"/>
            </a:endParaRPr>
          </a:p>
        </p:txBody>
      </p:sp>
      <p:sp>
        <p:nvSpPr>
          <p:cNvPr id="20" name="Oval 19"/>
          <p:cNvSpPr/>
          <p:nvPr/>
        </p:nvSpPr>
        <p:spPr>
          <a:xfrm rot="5400000">
            <a:off x="5343525" y="1862138"/>
            <a:ext cx="433388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4747419" y="2413794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5814219" y="2415381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 rot="5400000">
            <a:off x="4724400" y="3105151"/>
            <a:ext cx="433387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93910" y="3581400"/>
            <a:ext cx="15532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Candara" charset="0"/>
                <a:cs typeface="Candara" charset="0"/>
              </a:rPr>
              <a:t>D</a:t>
            </a:r>
            <a:r>
              <a:rPr lang="en-US" sz="2000" dirty="0" smtClean="0">
                <a:latin typeface="Candara" charset="0"/>
                <a:cs typeface="Candara" charset="0"/>
              </a:rPr>
              <a:t>ependence</a:t>
            </a:r>
            <a:endParaRPr lang="en-US" sz="2000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sz="2000" dirty="0">
                <a:latin typeface="Candara" charset="0"/>
                <a:cs typeface="Candara" charset="0"/>
              </a:rPr>
              <a:t>graph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42188" y="3595688"/>
            <a:ext cx="15240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BFBFBF"/>
                </a:solidFill>
                <a:latin typeface="Candara" charset="0"/>
                <a:cs typeface="Candara" charset="0"/>
              </a:rPr>
              <a:t>Change</a:t>
            </a:r>
          </a:p>
          <a:p>
            <a:pPr algn="ctr" eaLnBrk="1" hangingPunct="1"/>
            <a:r>
              <a:rPr lang="en-US" sz="2000" dirty="0">
                <a:solidFill>
                  <a:srgbClr val="BFBFBF"/>
                </a:solidFill>
                <a:latin typeface="Candara" charset="0"/>
                <a:cs typeface="Candara" charset="0"/>
              </a:rPr>
              <a:t>p</a:t>
            </a:r>
            <a:r>
              <a:rPr lang="en-US" sz="2000" dirty="0" smtClean="0">
                <a:solidFill>
                  <a:srgbClr val="BFBFBF"/>
                </a:solidFill>
                <a:latin typeface="Candara" charset="0"/>
                <a:cs typeface="Candara" charset="0"/>
              </a:rPr>
              <a:t>ropagation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466138" y="2260600"/>
            <a:ext cx="398462" cy="152400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845425" y="2251075"/>
            <a:ext cx="420688" cy="138113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739063" y="2824163"/>
            <a:ext cx="0" cy="249237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5400000">
            <a:off x="8640763" y="2435225"/>
            <a:ext cx="433387" cy="430213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 rot="5400000">
            <a:off x="7545388" y="2392362"/>
            <a:ext cx="433388" cy="430213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 rot="5400000">
            <a:off x="8136731" y="1820070"/>
            <a:ext cx="434975" cy="430212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7519988" y="3084513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546725" y="1433513"/>
            <a:ext cx="0" cy="427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355013" y="1433513"/>
            <a:ext cx="0" cy="369887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443913" y="2262188"/>
            <a:ext cx="396875" cy="152400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7367" y="4448016"/>
            <a:ext cx="8436760" cy="1323439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 smtClean="0">
                <a:latin typeface="Candara" charset="0"/>
                <a:cs typeface="Candara" charset="0"/>
              </a:rPr>
              <a:t>How do we </a:t>
            </a:r>
            <a:r>
              <a:rPr lang="en-US" sz="40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build </a:t>
            </a:r>
          </a:p>
          <a:p>
            <a:pPr algn="ctr" eaLnBrk="1" hangingPunct="1"/>
            <a:r>
              <a:rPr lang="en-US" sz="4000" dirty="0" smtClean="0">
                <a:latin typeface="Candara" charset="0"/>
                <a:cs typeface="Candara" charset="0"/>
              </a:rPr>
              <a:t>the dependence graph?</a:t>
            </a:r>
            <a:endParaRPr lang="en-US" sz="4000" dirty="0">
              <a:latin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3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6094" y="93234"/>
            <a:ext cx="8686800" cy="1143000"/>
          </a:xfrm>
        </p:spPr>
        <p:txBody>
          <a:bodyPr/>
          <a:lstStyle/>
          <a:p>
            <a:r>
              <a:rPr lang="en-US" dirty="0" smtClean="0"/>
              <a:t>Example: Changed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4708" y="2131595"/>
            <a:ext cx="173831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lock();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z = ++y;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unlock();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1965326" y="1601344"/>
            <a:ext cx="20050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 dirty="0">
                <a:latin typeface="Candara" charset="0"/>
                <a:cs typeface="Candara" charset="0"/>
              </a:rPr>
              <a:t>thread-1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713288" y="1627240"/>
            <a:ext cx="2005012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>
                <a:latin typeface="Candara" charset="0"/>
                <a:cs typeface="Candara" charset="0"/>
              </a:rPr>
              <a:t>thread-2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73500" y="2067835"/>
            <a:ext cx="32654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2800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  <a:p>
            <a:pPr algn="ctr" eaLnBrk="1" hangingPunct="1"/>
            <a:r>
              <a:rPr lang="en-US" dirty="0">
                <a:latin typeface="Candara" charset="0"/>
                <a:cs typeface="Candara" charset="0"/>
              </a:rPr>
              <a:t>x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endParaRPr lang="en-US" dirty="0" smtClean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</a:p>
          <a:p>
            <a:pPr algn="ctr" eaLnBrk="1" hangingPunct="1"/>
            <a:endParaRPr lang="en-US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y = 2*x + z;</a:t>
            </a:r>
            <a:endParaRPr lang="en-US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unlock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10766" y="3173413"/>
            <a:ext cx="1168168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311302" y="2226259"/>
            <a:ext cx="2752066" cy="3263895"/>
            <a:chOff x="6331460" y="3436556"/>
            <a:chExt cx="2752066" cy="3263895"/>
          </a:xfrm>
        </p:grpSpPr>
        <p:grpSp>
          <p:nvGrpSpPr>
            <p:cNvPr id="10" name="Group 9"/>
            <p:cNvGrpSpPr/>
            <p:nvPr/>
          </p:nvGrpSpPr>
          <p:grpSpPr>
            <a:xfrm>
              <a:off x="6331460" y="3731730"/>
              <a:ext cx="663226" cy="2718119"/>
              <a:chOff x="6734620" y="3469702"/>
              <a:chExt cx="663226" cy="2718119"/>
            </a:xfrm>
          </p:grpSpPr>
          <p:sp>
            <p:nvSpPr>
              <p:cNvPr id="11" name="Left Brace 10"/>
              <p:cNvSpPr/>
              <p:nvPr/>
            </p:nvSpPr>
            <p:spPr>
              <a:xfrm rot="10800000">
                <a:off x="6734620" y="3469702"/>
                <a:ext cx="663225" cy="521141"/>
              </a:xfrm>
              <a:prstGeom prst="lef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Left Brace 11"/>
              <p:cNvSpPr/>
              <p:nvPr/>
            </p:nvSpPr>
            <p:spPr>
              <a:xfrm rot="10800000">
                <a:off x="6829738" y="5694118"/>
                <a:ext cx="568107" cy="493703"/>
              </a:xfrm>
              <a:prstGeom prst="lef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" name="Left Brace 12"/>
              <p:cNvSpPr/>
              <p:nvPr/>
            </p:nvSpPr>
            <p:spPr>
              <a:xfrm rot="10800000">
                <a:off x="6758616" y="4223866"/>
                <a:ext cx="639230" cy="1137568"/>
              </a:xfrm>
              <a:prstGeom prst="lef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Content Placeholder 1"/>
            <p:cNvSpPr txBox="1">
              <a:spLocks/>
            </p:cNvSpPr>
            <p:nvPr/>
          </p:nvSpPr>
          <p:spPr bwMode="auto">
            <a:xfrm>
              <a:off x="6899553" y="3436556"/>
              <a:ext cx="1789113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latin typeface="Candara" charset="0"/>
                  <a:cs typeface="Candara" charset="0"/>
                </a:rPr>
                <a:t>Read={x}</a:t>
              </a:r>
              <a:endParaRPr lang="en-US" dirty="0">
                <a:latin typeface="Candara" charset="0"/>
                <a:cs typeface="Candara" charset="0"/>
              </a:endParaRPr>
            </a:p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latin typeface="Candara" charset="0"/>
                  <a:cs typeface="Candara" charset="0"/>
                </a:rPr>
                <a:t>Write={x}</a:t>
              </a:r>
              <a:endParaRPr lang="en-US" dirty="0">
                <a:latin typeface="Candara" charset="0"/>
                <a:cs typeface="Candara" charset="0"/>
              </a:endParaRPr>
            </a:p>
          </p:txBody>
        </p:sp>
        <p:sp>
          <p:nvSpPr>
            <p:cNvPr id="18" name="Content Placeholder 1"/>
            <p:cNvSpPr txBox="1">
              <a:spLocks/>
            </p:cNvSpPr>
            <p:nvPr/>
          </p:nvSpPr>
          <p:spPr bwMode="auto">
            <a:xfrm>
              <a:off x="6786904" y="4546362"/>
              <a:ext cx="2296622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latin typeface="Candara" charset="0"/>
                  <a:cs typeface="Candara" charset="0"/>
                </a:rPr>
                <a:t>Read={</a:t>
              </a:r>
              <a:r>
                <a:rPr lang="en-US" sz="2000" dirty="0" err="1" smtClean="0">
                  <a:latin typeface="Candara" charset="0"/>
                  <a:cs typeface="Candara" charset="0"/>
                </a:rPr>
                <a:t>local_var</a:t>
              </a:r>
              <a:r>
                <a:rPr lang="en-US" dirty="0" smtClean="0">
                  <a:latin typeface="Candara" charset="0"/>
                  <a:cs typeface="Candara" charset="0"/>
                </a:rPr>
                <a:t>}</a:t>
              </a:r>
              <a:endParaRPr lang="en-US" dirty="0">
                <a:latin typeface="Candara" charset="0"/>
                <a:cs typeface="Candara" charset="0"/>
              </a:endParaRPr>
            </a:p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latin typeface="Candara" charset="0"/>
                  <a:cs typeface="Candara" charset="0"/>
                </a:rPr>
                <a:t>Write={</a:t>
              </a:r>
              <a:r>
                <a:rPr lang="en-US" sz="2000" dirty="0" err="1" smtClean="0">
                  <a:latin typeface="Candara" charset="0"/>
                  <a:cs typeface="Candara" charset="0"/>
                </a:rPr>
                <a:t>local_var</a:t>
              </a:r>
              <a:r>
                <a:rPr lang="en-US" dirty="0" smtClean="0">
                  <a:latin typeface="Candara" charset="0"/>
                  <a:cs typeface="Candara" charset="0"/>
                </a:rPr>
                <a:t>}</a:t>
              </a:r>
              <a:endParaRPr lang="en-US" dirty="0">
                <a:latin typeface="Candara" charset="0"/>
                <a:cs typeface="Candara" charset="0"/>
              </a:endParaRPr>
            </a:p>
          </p:txBody>
        </p:sp>
        <p:sp>
          <p:nvSpPr>
            <p:cNvPr id="19" name="Content Placeholder 1"/>
            <p:cNvSpPr txBox="1">
              <a:spLocks/>
            </p:cNvSpPr>
            <p:nvPr/>
          </p:nvSpPr>
          <p:spPr bwMode="auto">
            <a:xfrm>
              <a:off x="7060817" y="5651113"/>
              <a:ext cx="1789113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Read={</a:t>
              </a:r>
              <a:r>
                <a:rPr lang="en-US" dirty="0" err="1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x,</a:t>
              </a:r>
              <a:r>
                <a:rPr lang="en-US" dirty="0" err="1">
                  <a:solidFill>
                    <a:srgbClr val="FF0000"/>
                  </a:solidFill>
                  <a:latin typeface="Candara" charset="0"/>
                  <a:cs typeface="Candara" charset="0"/>
                </a:rPr>
                <a:t>z</a:t>
              </a: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}</a:t>
              </a:r>
              <a:endParaRPr lang="en-US" dirty="0">
                <a:solidFill>
                  <a:srgbClr val="000000"/>
                </a:solidFill>
                <a:latin typeface="Candara" charset="0"/>
                <a:cs typeface="Candara" charset="0"/>
              </a:endParaRPr>
            </a:p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Write={</a:t>
              </a:r>
              <a:r>
                <a:rPr lang="en-US" dirty="0" smtClean="0">
                  <a:solidFill>
                    <a:srgbClr val="FF0000"/>
                  </a:solidFill>
                  <a:latin typeface="Candara" charset="0"/>
                  <a:cs typeface="Candara" charset="0"/>
                </a:rPr>
                <a:t>y</a:t>
              </a: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}</a:t>
              </a:r>
              <a:endParaRPr lang="en-US" dirty="0">
                <a:solidFill>
                  <a:srgbClr val="000000"/>
                </a:solidFill>
                <a:latin typeface="Candara" charset="0"/>
                <a:cs typeface="Candara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73687" y="1219216"/>
            <a:ext cx="371387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ndara" charset="0"/>
                <a:cs typeface="Candara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Candara" charset="0"/>
                <a:cs typeface="Candara" charset="0"/>
              </a:rPr>
              <a:t>hared variables: x, y, and z</a:t>
            </a:r>
            <a:endParaRPr lang="en-US" sz="2400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3203" y="3433451"/>
            <a:ext cx="3319138" cy="584776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different schedule</a:t>
            </a:r>
            <a:endParaRPr lang="en-US" sz="3200" dirty="0">
              <a:solidFill>
                <a:srgbClr val="FF0000"/>
              </a:solidFill>
              <a:latin typeface="Candara" charset="0"/>
              <a:cs typeface="Candara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-218466" y="5791688"/>
            <a:ext cx="2510731" cy="1049338"/>
            <a:chOff x="-3273917" y="3553952"/>
            <a:chExt cx="2510731" cy="1049338"/>
          </a:xfrm>
        </p:grpSpPr>
        <p:sp>
          <p:nvSpPr>
            <p:cNvPr id="14" name="Left Brace 13"/>
            <p:cNvSpPr/>
            <p:nvPr/>
          </p:nvSpPr>
          <p:spPr>
            <a:xfrm>
              <a:off x="-1440425" y="3725839"/>
              <a:ext cx="677239" cy="527032"/>
            </a:xfrm>
            <a:prstGeom prst="leftBrace">
              <a:avLst>
                <a:gd name="adj1" fmla="val 8333"/>
                <a:gd name="adj2" fmla="val 45909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ontent Placeholder 1"/>
            <p:cNvSpPr txBox="1">
              <a:spLocks/>
            </p:cNvSpPr>
            <p:nvPr/>
          </p:nvSpPr>
          <p:spPr bwMode="auto">
            <a:xfrm>
              <a:off x="-3273917" y="3553952"/>
              <a:ext cx="2172112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Read={</a:t>
              </a:r>
              <a:r>
                <a:rPr lang="en-US" dirty="0" smtClean="0">
                  <a:solidFill>
                    <a:srgbClr val="FF0000"/>
                  </a:solidFill>
                  <a:latin typeface="Candara" charset="0"/>
                  <a:cs typeface="Candara" charset="0"/>
                </a:rPr>
                <a:t>y</a:t>
              </a: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}</a:t>
              </a:r>
              <a:endParaRPr lang="en-US" dirty="0">
                <a:solidFill>
                  <a:srgbClr val="000000"/>
                </a:solidFill>
                <a:latin typeface="Candara" charset="0"/>
                <a:cs typeface="Candara" charset="0"/>
              </a:endParaRPr>
            </a:p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Write={</a:t>
              </a:r>
              <a:r>
                <a:rPr lang="en-US" dirty="0" err="1" smtClean="0">
                  <a:solidFill>
                    <a:srgbClr val="FF0000"/>
                  </a:solidFill>
                  <a:latin typeface="Candara" charset="0"/>
                  <a:cs typeface="Candara" charset="0"/>
                </a:rPr>
                <a:t>y,z</a:t>
              </a: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}</a:t>
              </a:r>
              <a:endParaRPr lang="en-US" dirty="0">
                <a:solidFill>
                  <a:srgbClr val="000000"/>
                </a:solidFill>
                <a:latin typeface="Candara" charset="0"/>
                <a:cs typeface="Candara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>
            <a:off x="3709978" y="5482378"/>
            <a:ext cx="922678" cy="291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767469" y="2212966"/>
            <a:ext cx="865187" cy="1920893"/>
            <a:chOff x="3824348" y="3339762"/>
            <a:chExt cx="914339" cy="2311351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4348" y="3339762"/>
              <a:ext cx="865187" cy="1054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3500" y="4597013"/>
              <a:ext cx="865187" cy="1054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418" y="4498106"/>
            <a:ext cx="6080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170" y="5881007"/>
            <a:ext cx="6080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ounded Rectangle 41"/>
          <p:cNvSpPr/>
          <p:nvPr/>
        </p:nvSpPr>
        <p:spPr>
          <a:xfrm>
            <a:off x="256918" y="4465728"/>
            <a:ext cx="8686799" cy="954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chemeClr val="tx1"/>
                </a:solidFill>
                <a:latin typeface="Candara"/>
                <a:cs typeface="Candara"/>
              </a:rPr>
              <a:t>(1): Record happens-before dependencies </a:t>
            </a:r>
          </a:p>
        </p:txBody>
      </p:sp>
    </p:spTree>
    <p:extLst>
      <p:ext uri="{BB962C8B-B14F-4D97-AF65-F5344CB8AC3E}">
        <p14:creationId xmlns:p14="http://schemas.microsoft.com/office/powerpoint/2010/main" val="248374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6262E-6 3.5256E-6 L 2.66262E-6 0.5072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36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4484E-6 4.429E-6 L -1.14484E-6 -0.1728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4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1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2922"/>
            <a:ext cx="8229600" cy="1143000"/>
          </a:xfrm>
        </p:spPr>
        <p:txBody>
          <a:bodyPr/>
          <a:lstStyle/>
          <a:p>
            <a:r>
              <a:rPr lang="en-US" dirty="0" smtClean="0"/>
              <a:t>Example: Same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4708" y="2131595"/>
            <a:ext cx="173831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lock();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z = ++y;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unlock();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1965326" y="1601344"/>
            <a:ext cx="20050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 dirty="0">
                <a:latin typeface="Candara" charset="0"/>
                <a:cs typeface="Candara" charset="0"/>
              </a:rPr>
              <a:t>thread-1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713288" y="1627240"/>
            <a:ext cx="2005012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>
                <a:latin typeface="Candara" charset="0"/>
                <a:cs typeface="Candara" charset="0"/>
              </a:rPr>
              <a:t>thread-2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73500" y="2067835"/>
            <a:ext cx="32654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2800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  <a:p>
            <a:pPr algn="ctr" eaLnBrk="1" hangingPunct="1"/>
            <a:r>
              <a:rPr lang="en-US" dirty="0">
                <a:latin typeface="Candara" charset="0"/>
                <a:cs typeface="Candara" charset="0"/>
              </a:rPr>
              <a:t>x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endParaRPr lang="en-US" dirty="0" smtClean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</a:p>
          <a:p>
            <a:pPr algn="ctr" eaLnBrk="1" hangingPunct="1"/>
            <a:endParaRPr lang="en-US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y = 2*x + z;</a:t>
            </a:r>
            <a:endParaRPr lang="en-US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unlock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10766" y="3173413"/>
            <a:ext cx="1168168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331460" y="3731730"/>
            <a:ext cx="663226" cy="2718119"/>
            <a:chOff x="6734620" y="3469702"/>
            <a:chExt cx="663226" cy="2718119"/>
          </a:xfrm>
        </p:grpSpPr>
        <p:sp>
          <p:nvSpPr>
            <p:cNvPr id="11" name="Left Brace 10"/>
            <p:cNvSpPr/>
            <p:nvPr/>
          </p:nvSpPr>
          <p:spPr>
            <a:xfrm rot="10800000">
              <a:off x="6734620" y="3469702"/>
              <a:ext cx="663225" cy="521141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Left Brace 11"/>
            <p:cNvSpPr/>
            <p:nvPr/>
          </p:nvSpPr>
          <p:spPr>
            <a:xfrm rot="10800000">
              <a:off x="6829738" y="5694118"/>
              <a:ext cx="568107" cy="493703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Left Brace 12"/>
            <p:cNvSpPr/>
            <p:nvPr/>
          </p:nvSpPr>
          <p:spPr>
            <a:xfrm rot="10800000">
              <a:off x="6758616" y="4223866"/>
              <a:ext cx="639230" cy="1137568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" name="Left Brace 13"/>
          <p:cNvSpPr/>
          <p:nvPr/>
        </p:nvSpPr>
        <p:spPr>
          <a:xfrm>
            <a:off x="1711405" y="2476181"/>
            <a:ext cx="677239" cy="527032"/>
          </a:xfrm>
          <a:prstGeom prst="leftBrace">
            <a:avLst>
              <a:gd name="adj1" fmla="val 8333"/>
              <a:gd name="adj2" fmla="val 4590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auto">
          <a:xfrm>
            <a:off x="-120944" y="2253535"/>
            <a:ext cx="2172112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Read={y}</a:t>
            </a:r>
            <a:endParaRPr lang="en-US" dirty="0">
              <a:solidFill>
                <a:srgbClr val="000000"/>
              </a:solidFill>
              <a:latin typeface="Candara" charset="0"/>
              <a:cs typeface="Candara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Write={</a:t>
            </a:r>
            <a:r>
              <a:rPr lang="en-US" dirty="0" err="1" smtClean="0">
                <a:solidFill>
                  <a:srgbClr val="000000"/>
                </a:solidFill>
                <a:latin typeface="Candara" charset="0"/>
                <a:cs typeface="Candara" charset="0"/>
              </a:rPr>
              <a:t>y,z</a:t>
            </a: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}</a:t>
            </a:r>
            <a:endParaRPr lang="en-US" dirty="0">
              <a:solidFill>
                <a:srgbClr val="00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 bwMode="auto">
          <a:xfrm>
            <a:off x="7121291" y="3436556"/>
            <a:ext cx="178911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Candara" charset="0"/>
                <a:cs typeface="Candara" charset="0"/>
              </a:rPr>
              <a:t>Read={x}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Candara" charset="0"/>
                <a:cs typeface="Candara" charset="0"/>
              </a:rPr>
              <a:t>Write={x}</a:t>
            </a:r>
            <a:endParaRPr lang="en-US" dirty="0">
              <a:latin typeface="Candara" charset="0"/>
              <a:cs typeface="Candara" charset="0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 bwMode="auto">
          <a:xfrm>
            <a:off x="6867536" y="4546362"/>
            <a:ext cx="2296622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Candara" charset="0"/>
                <a:cs typeface="Candara" charset="0"/>
              </a:rPr>
              <a:t>Read={</a:t>
            </a:r>
            <a:r>
              <a:rPr lang="en-US" sz="2000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}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Candara" charset="0"/>
                <a:cs typeface="Candara" charset="0"/>
              </a:rPr>
              <a:t>Write={</a:t>
            </a:r>
            <a:r>
              <a:rPr lang="en-US" sz="2000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}</a:t>
            </a:r>
            <a:endParaRPr lang="en-US" dirty="0">
              <a:latin typeface="Candara" charset="0"/>
              <a:cs typeface="Candara" charset="0"/>
            </a:endParaRPr>
          </a:p>
        </p:txBody>
      </p: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7121291" y="5651113"/>
            <a:ext cx="178911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Read={</a:t>
            </a:r>
            <a:r>
              <a:rPr lang="en-US" dirty="0" err="1" smtClean="0">
                <a:solidFill>
                  <a:srgbClr val="000000"/>
                </a:solidFill>
                <a:latin typeface="Candara" charset="0"/>
                <a:cs typeface="Candara" charset="0"/>
              </a:rPr>
              <a:t>x,</a:t>
            </a:r>
            <a:r>
              <a:rPr lang="en-US" dirty="0" err="1">
                <a:solidFill>
                  <a:srgbClr val="000000"/>
                </a:solidFill>
                <a:latin typeface="Candara" charset="0"/>
                <a:cs typeface="Candara" charset="0"/>
              </a:rPr>
              <a:t>z</a:t>
            </a: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}</a:t>
            </a:r>
            <a:endParaRPr lang="en-US" dirty="0">
              <a:solidFill>
                <a:srgbClr val="000000"/>
              </a:solidFill>
              <a:latin typeface="Candara" charset="0"/>
              <a:cs typeface="Candara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Write={y}</a:t>
            </a:r>
            <a:endParaRPr lang="en-US" dirty="0">
              <a:solidFill>
                <a:srgbClr val="00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73687" y="1219216"/>
            <a:ext cx="371387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ndara" charset="0"/>
                <a:cs typeface="Candara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Candara" charset="0"/>
                <a:cs typeface="Candara" charset="0"/>
              </a:rPr>
              <a:t>hared variables: x, y, and z</a:t>
            </a:r>
            <a:endParaRPr lang="en-US" sz="2400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878144" y="2397539"/>
            <a:ext cx="2771712" cy="584776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008000"/>
                </a:solidFill>
                <a:latin typeface="Candara" charset="0"/>
                <a:cs typeface="Candara" charset="0"/>
              </a:rPr>
              <a:t>Same schedule</a:t>
            </a:r>
            <a:endParaRPr lang="en-US" sz="3200" dirty="0">
              <a:solidFill>
                <a:srgbClr val="008000"/>
              </a:solidFill>
              <a:latin typeface="Candara" charset="0"/>
              <a:cs typeface="Candara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03599" y="2253535"/>
            <a:ext cx="818677" cy="4446916"/>
            <a:chOff x="3703599" y="2253535"/>
            <a:chExt cx="818677" cy="4446916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599" y="3480854"/>
              <a:ext cx="818677" cy="876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599" y="4525717"/>
              <a:ext cx="818677" cy="876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599" y="2253535"/>
              <a:ext cx="818677" cy="876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599" y="5824421"/>
              <a:ext cx="818677" cy="876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359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766"/>
            <a:ext cx="8229600" cy="1143000"/>
          </a:xfrm>
        </p:spPr>
        <p:txBody>
          <a:bodyPr/>
          <a:lstStyle/>
          <a:p>
            <a:r>
              <a:rPr lang="en-US" dirty="0" smtClean="0"/>
              <a:t>Example: Changed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4708" y="2131595"/>
            <a:ext cx="173831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lock();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z = ++y;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unlock();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1965326" y="1601344"/>
            <a:ext cx="20050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 dirty="0">
                <a:latin typeface="Candara" charset="0"/>
                <a:cs typeface="Candara" charset="0"/>
              </a:rPr>
              <a:t>thread-1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713288" y="1627240"/>
            <a:ext cx="2005012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200" u="sng">
                <a:latin typeface="Candara" charset="0"/>
                <a:cs typeface="Candara" charset="0"/>
              </a:rPr>
              <a:t>thread-2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73500" y="2067835"/>
            <a:ext cx="32654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2800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endParaRPr lang="en-US" sz="2800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  <a:p>
            <a:pPr algn="ctr" eaLnBrk="1" hangingPunct="1"/>
            <a:r>
              <a:rPr lang="en-US" dirty="0">
                <a:latin typeface="Candara" charset="0"/>
                <a:cs typeface="Candara" charset="0"/>
              </a:rPr>
              <a:t>x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unlock()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endParaRPr lang="en-US" dirty="0" smtClean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++;</a:t>
            </a:r>
          </a:p>
          <a:p>
            <a:pPr algn="ctr" eaLnBrk="1" hangingPunct="1"/>
            <a:endParaRPr lang="en-US" dirty="0" smtClean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;</a:t>
            </a:r>
          </a:p>
          <a:p>
            <a:pPr algn="ctr" eaLnBrk="1" hangingPunct="1"/>
            <a:r>
              <a:rPr lang="en-US" dirty="0" smtClean="0">
                <a:latin typeface="Candara" charset="0"/>
                <a:cs typeface="Candara" charset="0"/>
              </a:rPr>
              <a:t>y = 2*x + z;</a:t>
            </a:r>
            <a:endParaRPr lang="en-US" dirty="0">
              <a:solidFill>
                <a:srgbClr val="0000FF"/>
              </a:solidFill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Candara" charset="0"/>
                <a:cs typeface="Candara" charset="0"/>
              </a:rPr>
              <a:t>unlock</a:t>
            </a:r>
            <a:r>
              <a:rPr lang="en-US" dirty="0">
                <a:solidFill>
                  <a:srgbClr val="0000FF"/>
                </a:solidFill>
                <a:latin typeface="Candara" charset="0"/>
                <a:cs typeface="Candara" charset="0"/>
              </a:rPr>
              <a:t>();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10766" y="3173413"/>
            <a:ext cx="1168168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331460" y="3731730"/>
            <a:ext cx="663226" cy="2718119"/>
            <a:chOff x="6734620" y="3469702"/>
            <a:chExt cx="663226" cy="2718119"/>
          </a:xfrm>
        </p:grpSpPr>
        <p:sp>
          <p:nvSpPr>
            <p:cNvPr id="11" name="Left Brace 10"/>
            <p:cNvSpPr/>
            <p:nvPr/>
          </p:nvSpPr>
          <p:spPr>
            <a:xfrm rot="10800000">
              <a:off x="6734620" y="3469702"/>
              <a:ext cx="663225" cy="521141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Left Brace 11"/>
            <p:cNvSpPr/>
            <p:nvPr/>
          </p:nvSpPr>
          <p:spPr>
            <a:xfrm rot="10800000">
              <a:off x="6829738" y="5694118"/>
              <a:ext cx="568107" cy="493703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Left Brace 12"/>
            <p:cNvSpPr/>
            <p:nvPr/>
          </p:nvSpPr>
          <p:spPr>
            <a:xfrm rot="10800000">
              <a:off x="6758616" y="4223866"/>
              <a:ext cx="639230" cy="1137568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" name="Left Brace 13"/>
          <p:cNvSpPr/>
          <p:nvPr/>
        </p:nvSpPr>
        <p:spPr>
          <a:xfrm>
            <a:off x="1711405" y="2476181"/>
            <a:ext cx="677239" cy="527032"/>
          </a:xfrm>
          <a:prstGeom prst="leftBrace">
            <a:avLst>
              <a:gd name="adj1" fmla="val 8333"/>
              <a:gd name="adj2" fmla="val 4590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auto">
          <a:xfrm>
            <a:off x="-120944" y="2253535"/>
            <a:ext cx="2172112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Read={y}</a:t>
            </a:r>
            <a:endParaRPr lang="en-US" dirty="0">
              <a:solidFill>
                <a:srgbClr val="000000"/>
              </a:solidFill>
              <a:latin typeface="Candara" charset="0"/>
              <a:cs typeface="Candara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Write={</a:t>
            </a:r>
            <a:r>
              <a:rPr lang="en-US" dirty="0" err="1" smtClean="0">
                <a:solidFill>
                  <a:srgbClr val="000000"/>
                </a:solidFill>
                <a:latin typeface="Candara" charset="0"/>
                <a:cs typeface="Candara" charset="0"/>
              </a:rPr>
              <a:t>y,z</a:t>
            </a: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}</a:t>
            </a:r>
            <a:endParaRPr lang="en-US" dirty="0">
              <a:solidFill>
                <a:srgbClr val="00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 bwMode="auto">
          <a:xfrm>
            <a:off x="7060817" y="3436556"/>
            <a:ext cx="178911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Candara" charset="0"/>
                <a:cs typeface="Candara" charset="0"/>
              </a:rPr>
              <a:t>Read={x}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Candara" charset="0"/>
                <a:cs typeface="Candara" charset="0"/>
              </a:rPr>
              <a:t>Write={x}</a:t>
            </a:r>
            <a:endParaRPr lang="en-US" dirty="0">
              <a:latin typeface="Candara" charset="0"/>
              <a:cs typeface="Candara" charset="0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 bwMode="auto">
          <a:xfrm>
            <a:off x="6887694" y="4546362"/>
            <a:ext cx="2296622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Candara" charset="0"/>
                <a:cs typeface="Candara" charset="0"/>
              </a:rPr>
              <a:t>Read={</a:t>
            </a:r>
            <a:r>
              <a:rPr lang="en-US" sz="2000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}</a:t>
            </a:r>
            <a:endParaRPr lang="en-US" dirty="0">
              <a:latin typeface="Candara" charset="0"/>
              <a:cs typeface="Candara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Candara" charset="0"/>
                <a:cs typeface="Candara" charset="0"/>
              </a:rPr>
              <a:t>Write={</a:t>
            </a:r>
            <a:r>
              <a:rPr lang="en-US" sz="2000" dirty="0" err="1" smtClean="0">
                <a:latin typeface="Candara" charset="0"/>
                <a:cs typeface="Candara" charset="0"/>
              </a:rPr>
              <a:t>local_var</a:t>
            </a:r>
            <a:r>
              <a:rPr lang="en-US" dirty="0" smtClean="0">
                <a:latin typeface="Candara" charset="0"/>
                <a:cs typeface="Candara" charset="0"/>
              </a:rPr>
              <a:t>}</a:t>
            </a:r>
            <a:endParaRPr lang="en-US" dirty="0">
              <a:latin typeface="Candara" charset="0"/>
              <a:cs typeface="Candara" charset="0"/>
            </a:endParaRPr>
          </a:p>
        </p:txBody>
      </p: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7121291" y="5651113"/>
            <a:ext cx="178911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Read={</a:t>
            </a:r>
            <a:r>
              <a:rPr lang="en-US" dirty="0" err="1" smtClean="0">
                <a:solidFill>
                  <a:srgbClr val="000000"/>
                </a:solidFill>
                <a:latin typeface="Candara" charset="0"/>
                <a:cs typeface="Candara" charset="0"/>
              </a:rPr>
              <a:t>x,</a:t>
            </a:r>
            <a:r>
              <a:rPr lang="en-US" dirty="0" err="1">
                <a:solidFill>
                  <a:srgbClr val="000000"/>
                </a:solidFill>
                <a:latin typeface="Candara" charset="0"/>
                <a:cs typeface="Candara" charset="0"/>
              </a:rPr>
              <a:t>z</a:t>
            </a: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}</a:t>
            </a:r>
            <a:endParaRPr lang="en-US" dirty="0">
              <a:solidFill>
                <a:srgbClr val="000000"/>
              </a:solidFill>
              <a:latin typeface="Candara" charset="0"/>
              <a:cs typeface="Candara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latin typeface="Candara" charset="0"/>
                <a:cs typeface="Candara" charset="0"/>
              </a:rPr>
              <a:t>Write={y}</a:t>
            </a:r>
            <a:endParaRPr lang="en-US" dirty="0">
              <a:solidFill>
                <a:srgbClr val="00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73687" y="1219216"/>
            <a:ext cx="371387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ndara" charset="0"/>
                <a:cs typeface="Candara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Candara" charset="0"/>
                <a:cs typeface="Candara" charset="0"/>
              </a:rPr>
              <a:t>hared variables: x, y, and z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878144" y="843193"/>
            <a:ext cx="2685551" cy="2139122"/>
            <a:chOff x="4878144" y="843193"/>
            <a:chExt cx="2685551" cy="2139122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4878144" y="2397539"/>
              <a:ext cx="2685551" cy="584776"/>
            </a:xfrm>
            <a:prstGeom prst="rect">
              <a:avLst/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dirty="0" smtClean="0">
                  <a:solidFill>
                    <a:srgbClr val="FF0000"/>
                  </a:solidFill>
                  <a:latin typeface="Candara" charset="0"/>
                  <a:cs typeface="Candara" charset="0"/>
                </a:rPr>
                <a:t>different input</a:t>
              </a:r>
              <a:endParaRPr lang="en-US" sz="3200" dirty="0">
                <a:solidFill>
                  <a:srgbClr val="FF0000"/>
                </a:solidFill>
                <a:latin typeface="Candara" charset="0"/>
                <a:cs typeface="Candara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4984234" y="1277705"/>
              <a:ext cx="325438" cy="496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6514090" y="843193"/>
              <a:ext cx="61687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800" dirty="0" smtClean="0">
                  <a:solidFill>
                    <a:srgbClr val="FF0000"/>
                  </a:solidFill>
                </a:rPr>
                <a:t>y’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122430" y="2260342"/>
            <a:ext cx="4398466" cy="1049338"/>
            <a:chOff x="-122430" y="2260342"/>
            <a:chExt cx="4398466" cy="104933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8024" y="2373461"/>
              <a:ext cx="608012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Content Placeholder 1"/>
            <p:cNvSpPr txBox="1">
              <a:spLocks/>
            </p:cNvSpPr>
            <p:nvPr/>
          </p:nvSpPr>
          <p:spPr bwMode="auto">
            <a:xfrm>
              <a:off x="-122430" y="2260342"/>
              <a:ext cx="2172112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Read={</a:t>
              </a:r>
              <a:r>
                <a:rPr lang="en-US" dirty="0" smtClean="0">
                  <a:solidFill>
                    <a:srgbClr val="FF0000"/>
                  </a:solidFill>
                  <a:latin typeface="Candara" charset="0"/>
                  <a:cs typeface="Candara" charset="0"/>
                </a:rPr>
                <a:t>y</a:t>
              </a: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}</a:t>
              </a:r>
              <a:endParaRPr lang="en-US" dirty="0">
                <a:solidFill>
                  <a:srgbClr val="000000"/>
                </a:solidFill>
                <a:latin typeface="Candara" charset="0"/>
                <a:cs typeface="Candara" charset="0"/>
              </a:endParaRPr>
            </a:p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Write={</a:t>
              </a:r>
              <a:r>
                <a:rPr lang="en-US" dirty="0" err="1" smtClean="0">
                  <a:solidFill>
                    <a:srgbClr val="FF0000"/>
                  </a:solidFill>
                  <a:latin typeface="Candara" charset="0"/>
                  <a:cs typeface="Candara" charset="0"/>
                </a:rPr>
                <a:t>y,z</a:t>
              </a: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}</a:t>
              </a:r>
              <a:endParaRPr lang="en-US" dirty="0">
                <a:solidFill>
                  <a:srgbClr val="000000"/>
                </a:solidFill>
                <a:latin typeface="Candara" charset="0"/>
                <a:cs typeface="Candara" charset="0"/>
              </a:endParaRP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26" y="3480854"/>
            <a:ext cx="818677" cy="87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436" y="4525717"/>
            <a:ext cx="818677" cy="87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" name="Group 32"/>
          <p:cNvGrpSpPr/>
          <p:nvPr/>
        </p:nvGrpSpPr>
        <p:grpSpPr>
          <a:xfrm>
            <a:off x="3770450" y="5393527"/>
            <a:ext cx="5134441" cy="1056323"/>
            <a:chOff x="3770450" y="5393527"/>
            <a:chExt cx="5134441" cy="1056323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0450" y="5840250"/>
              <a:ext cx="608013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Content Placeholder 1"/>
            <p:cNvSpPr txBox="1">
              <a:spLocks/>
            </p:cNvSpPr>
            <p:nvPr/>
          </p:nvSpPr>
          <p:spPr bwMode="auto">
            <a:xfrm>
              <a:off x="7115778" y="5393527"/>
              <a:ext cx="1789113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Read={</a:t>
              </a:r>
              <a:r>
                <a:rPr lang="en-US" dirty="0" err="1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x,</a:t>
              </a:r>
              <a:r>
                <a:rPr lang="en-US" sz="4800" dirty="0" err="1">
                  <a:solidFill>
                    <a:srgbClr val="FF0000"/>
                  </a:solidFill>
                  <a:latin typeface="Candara" charset="0"/>
                  <a:cs typeface="Candara" charset="0"/>
                </a:rPr>
                <a:t>z</a:t>
              </a: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}</a:t>
              </a:r>
              <a:endParaRPr lang="en-US" dirty="0">
                <a:solidFill>
                  <a:srgbClr val="000000"/>
                </a:solidFill>
                <a:latin typeface="Candara" charset="0"/>
                <a:cs typeface="Candara" charset="0"/>
              </a:endParaRPr>
            </a:p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Write={</a:t>
              </a:r>
              <a:r>
                <a:rPr lang="en-US" dirty="0" smtClean="0">
                  <a:solidFill>
                    <a:srgbClr val="FF0000"/>
                  </a:solidFill>
                  <a:latin typeface="Candara" charset="0"/>
                  <a:cs typeface="Candara" charset="0"/>
                </a:rPr>
                <a:t>y</a:t>
              </a:r>
              <a:r>
                <a:rPr lang="en-US" dirty="0" smtClean="0">
                  <a:solidFill>
                    <a:srgbClr val="000000"/>
                  </a:solidFill>
                  <a:latin typeface="Candara" charset="0"/>
                  <a:cs typeface="Candara" charset="0"/>
                </a:rPr>
                <a:t>}</a:t>
              </a:r>
              <a:endParaRPr lang="en-US" dirty="0">
                <a:solidFill>
                  <a:srgbClr val="000000"/>
                </a:solidFill>
                <a:latin typeface="Candara" charset="0"/>
                <a:cs typeface="Candara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512209" y="4601300"/>
            <a:ext cx="8361841" cy="954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chemeClr val="tx1"/>
                </a:solidFill>
                <a:latin typeface="Candara"/>
                <a:cs typeface="Candara"/>
              </a:rPr>
              <a:t>(2): Record data dependencies</a:t>
            </a:r>
            <a:endParaRPr lang="en-US" sz="32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08442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2055" y="1389063"/>
            <a:ext cx="8646484" cy="48189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	</a:t>
            </a:r>
            <a:r>
              <a:rPr lang="en-US" u="sng" dirty="0" smtClean="0"/>
              <a:t>Vertices</a:t>
            </a:r>
            <a:r>
              <a:rPr lang="en-US" dirty="0" smtClean="0"/>
              <a:t>: sub-computations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en-US" u="sng" dirty="0" smtClean="0"/>
              <a:t>Edges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b="1" dirty="0" smtClean="0"/>
              <a:t>Happens-before </a:t>
            </a:r>
            <a:r>
              <a:rPr lang="en-US" dirty="0" smtClean="0"/>
              <a:t>order b/w sub-computations</a:t>
            </a:r>
          </a:p>
          <a:p>
            <a:pPr lvl="2">
              <a:defRPr/>
            </a:pPr>
            <a:r>
              <a:rPr lang="en-US" dirty="0" smtClean="0"/>
              <a:t>Intra-thread: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otally ordered based on execution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>
              <a:defRPr/>
            </a:pPr>
            <a:r>
              <a:rPr lang="en-US" dirty="0" smtClean="0"/>
              <a:t>Inter-thread: </a:t>
            </a:r>
            <a:r>
              <a:rPr lang="en-US" dirty="0">
                <a:solidFill>
                  <a:srgbClr val="7F7F7F"/>
                </a:solidFill>
                <a:sym typeface="Wingdings"/>
              </a:rPr>
              <a:t>P</a:t>
            </a:r>
            <a:r>
              <a:rPr lang="en-US" dirty="0" smtClean="0">
                <a:solidFill>
                  <a:srgbClr val="7F7F7F"/>
                </a:solidFill>
                <a:sym typeface="Wingdings"/>
              </a:rPr>
              <a:t>artially ordered based on sync primitives</a:t>
            </a:r>
          </a:p>
          <a:p>
            <a:pPr marL="914400" lvl="2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>
                <a:sym typeface="Wingdings"/>
              </a:rPr>
              <a:t>Data dependency </a:t>
            </a:r>
            <a:r>
              <a:rPr lang="en-US" dirty="0" smtClean="0">
                <a:sym typeface="Wingdings"/>
              </a:rPr>
              <a:t>b/w sub-computations</a:t>
            </a:r>
          </a:p>
          <a:p>
            <a:pPr lvl="2">
              <a:defRPr/>
            </a:pPr>
            <a:r>
              <a:rPr lang="en-US" dirty="0" smtClean="0">
                <a:sym typeface="Wingdings"/>
              </a:rPr>
              <a:t>If they can </a:t>
            </a:r>
            <a:r>
              <a:rPr lang="en-US" sz="2400" dirty="0" smtClean="0"/>
              <a:t>be ordered based on happens-before, &amp;</a:t>
            </a:r>
          </a:p>
          <a:p>
            <a:pPr lvl="2">
              <a:defRPr/>
            </a:pPr>
            <a:r>
              <a:rPr lang="en-US" dirty="0" smtClean="0"/>
              <a:t>Antecedent writes the data that is read by precedent</a:t>
            </a:r>
            <a:endParaRPr lang="en-US" sz="2400" dirty="0" smtClean="0"/>
          </a:p>
          <a:p>
            <a:pPr marL="914400" lvl="2" indent="0">
              <a:buNone/>
              <a:defRPr/>
            </a:pPr>
            <a:endParaRPr lang="en-US" dirty="0" smtClean="0"/>
          </a:p>
          <a:p>
            <a:pPr lvl="2">
              <a:defRPr/>
            </a:pPr>
            <a:endParaRPr lang="en-US" dirty="0"/>
          </a:p>
        </p:txBody>
      </p:sp>
      <p:sp>
        <p:nvSpPr>
          <p:cNvPr id="45058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Candara" charset="0"/>
              </a:rPr>
              <a:t>Dependence graph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6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0839" y="575014"/>
            <a:ext cx="86614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FF"/>
                </a:solidFill>
                <a:latin typeface="Candara"/>
                <a:ea typeface="+mn-ea"/>
                <a:cs typeface="Candara"/>
              </a:rPr>
              <a:t>Common workflow: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ea typeface="+mn-ea"/>
                <a:cs typeface="Candara"/>
              </a:rPr>
              <a:t>Rerun the same application with evolving input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250495" y="3283005"/>
            <a:ext cx="2831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Candara" charset="0"/>
                <a:cs typeface="Candara" charset="0"/>
              </a:rPr>
              <a:t>Scientific </a:t>
            </a:r>
            <a:r>
              <a:rPr lang="en-US" dirty="0" smtClean="0">
                <a:latin typeface="Candara" charset="0"/>
                <a:cs typeface="Candara" charset="0"/>
              </a:rPr>
              <a:t>computing</a:t>
            </a:r>
            <a:endParaRPr lang="en-US" dirty="0">
              <a:latin typeface="Candara" charset="0"/>
              <a:cs typeface="Candara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6358780" y="3282856"/>
            <a:ext cx="244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Candara" charset="0"/>
                <a:cs typeface="Candara" charset="0"/>
              </a:rPr>
              <a:t>Reactive Systems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3042114" y="3283005"/>
            <a:ext cx="2792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Candara" charset="0"/>
                <a:cs typeface="Candara" charset="0"/>
              </a:rPr>
              <a:t>D</a:t>
            </a:r>
            <a:r>
              <a:rPr lang="en-US" dirty="0" smtClean="0">
                <a:latin typeface="Candara" charset="0"/>
                <a:cs typeface="Candara" charset="0"/>
              </a:rPr>
              <a:t>ata analytics</a:t>
            </a:r>
            <a:endParaRPr lang="en-US" dirty="0">
              <a:latin typeface="Candara" charset="0"/>
              <a:cs typeface="Candara" charset="0"/>
            </a:endParaRPr>
          </a:p>
        </p:txBody>
      </p:sp>
      <p:pic>
        <p:nvPicPr>
          <p:cNvPr id="7" name="Picture 5" descr="simula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11" y="1983876"/>
            <a:ext cx="175895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reactive_system_we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893" y="1976733"/>
            <a:ext cx="17272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big-dat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294" y="1912439"/>
            <a:ext cx="1893887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61471" y="5249524"/>
            <a:ext cx="8525865" cy="6746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41897" y="5309368"/>
            <a:ext cx="876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andara" charset="0"/>
                <a:cs typeface="Candara" charset="0"/>
              </a:rPr>
              <a:t>Small input change </a:t>
            </a:r>
            <a:r>
              <a:rPr lang="en-US" sz="2800" dirty="0">
                <a:latin typeface="Candara" charset="0"/>
                <a:cs typeface="Candara" charset="0"/>
                <a:sym typeface="Wingdings" charset="0"/>
              </a:rPr>
              <a:t> </a:t>
            </a:r>
            <a:r>
              <a:rPr lang="en-US" sz="2800" dirty="0" smtClean="0">
                <a:latin typeface="Candara" charset="0"/>
                <a:cs typeface="Candara" charset="0"/>
              </a:rPr>
              <a:t>small work to update the output</a:t>
            </a:r>
            <a:endParaRPr lang="en-US" sz="2800" dirty="0">
              <a:latin typeface="Candara" charset="0"/>
              <a:cs typeface="Candara" charset="0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75B62542-BB6A-7D4C-B450-5DB814B31908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 algn="r">
                <a:defRPr/>
              </a:pPr>
              <a:t>2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3478" y="4313515"/>
            <a:ext cx="7942103" cy="6746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2234" y="4394139"/>
            <a:ext cx="82950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andara" charset="0"/>
                <a:cs typeface="Candara" charset="0"/>
              </a:rPr>
              <a:t>Goal: Efficient execution of apps in successive runs</a:t>
            </a:r>
            <a:endParaRPr lang="en-US" sz="2800" dirty="0">
              <a:latin typeface="Candara" charset="0"/>
              <a:cs typeface="Candar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6" grpId="0"/>
      <p:bldP spid="3" grpId="0" animBg="1"/>
      <p:bldP spid="13" grpId="0"/>
      <p:bldP spid="16" grpId="0" animBg="1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Candara" charset="0"/>
              </a:rPr>
              <a:t>Step # 3</a:t>
            </a:r>
            <a:endParaRPr lang="en-US" dirty="0">
              <a:latin typeface="Candara" charset="0"/>
            </a:endParaRPr>
          </a:p>
        </p:txBody>
      </p:sp>
      <p:cxnSp>
        <p:nvCxnSpPr>
          <p:cNvPr id="4" name="Straight Arrow Connector 3"/>
          <p:cNvCxnSpPr>
            <a:endCxn id="22" idx="2"/>
          </p:cNvCxnSpPr>
          <p:nvPr/>
        </p:nvCxnSpPr>
        <p:spPr>
          <a:xfrm>
            <a:off x="5634038" y="2262188"/>
            <a:ext cx="396875" cy="150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048250" y="2273300"/>
            <a:ext cx="422275" cy="138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 rot="5400000">
            <a:off x="164306" y="2343944"/>
            <a:ext cx="1042988" cy="104140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20638" y="3516313"/>
            <a:ext cx="1606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BFBFBF"/>
                </a:solidFill>
                <a:latin typeface="Candara" charset="0"/>
                <a:cs typeface="Candara" charset="0"/>
              </a:rPr>
              <a:t>C</a:t>
            </a:r>
            <a:r>
              <a:rPr lang="en-US" sz="2000" dirty="0" smtClean="0">
                <a:solidFill>
                  <a:srgbClr val="BFBFBF"/>
                </a:solidFill>
                <a:latin typeface="Candara" charset="0"/>
                <a:cs typeface="Candara" charset="0"/>
              </a:rPr>
              <a:t>omputation</a:t>
            </a:r>
            <a:endParaRPr lang="en-US" sz="2000" dirty="0">
              <a:solidFill>
                <a:srgbClr val="BFBFBF"/>
              </a:solidFill>
              <a:latin typeface="Candara" charset="0"/>
              <a:cs typeface="Candara" charset="0"/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265238" y="2757488"/>
            <a:ext cx="787400" cy="330200"/>
          </a:xfrm>
          <a:prstGeom prst="rightArrow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3388" y="3524250"/>
            <a:ext cx="2164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BFBFBF"/>
                </a:solidFill>
                <a:latin typeface="Candara" charset="0"/>
                <a:cs typeface="Candara" charset="0"/>
              </a:rPr>
              <a:t>S</a:t>
            </a:r>
            <a:r>
              <a:rPr lang="en-US" sz="2000" dirty="0" smtClean="0">
                <a:solidFill>
                  <a:srgbClr val="BFBFBF"/>
                </a:solidFill>
                <a:latin typeface="Candara" charset="0"/>
                <a:cs typeface="Candara" charset="0"/>
              </a:rPr>
              <a:t>ub</a:t>
            </a:r>
            <a:r>
              <a:rPr lang="en-US" sz="2000" dirty="0">
                <a:solidFill>
                  <a:srgbClr val="BFBFBF"/>
                </a:solidFill>
                <a:latin typeface="Candara" charset="0"/>
                <a:cs typeface="Candara" charset="0"/>
              </a:rPr>
              <a:t>-computations</a:t>
            </a:r>
          </a:p>
        </p:txBody>
      </p:sp>
      <p:sp>
        <p:nvSpPr>
          <p:cNvPr id="10" name="Oval 9"/>
          <p:cNvSpPr/>
          <p:nvPr/>
        </p:nvSpPr>
        <p:spPr>
          <a:xfrm rot="5400000">
            <a:off x="2120106" y="2410620"/>
            <a:ext cx="434975" cy="43021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17769" y="1761358"/>
            <a:ext cx="126068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D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ivide</a:t>
            </a:r>
            <a:endParaRPr lang="en-US" sz="3200" dirty="0">
              <a:solidFill>
                <a:schemeClr val="bg1">
                  <a:lumMod val="75000"/>
                </a:schemeClr>
              </a:solidFill>
              <a:latin typeface="Candara" charset="0"/>
              <a:cs typeface="Candara" charset="0"/>
            </a:endParaRPr>
          </a:p>
        </p:txBody>
      </p:sp>
      <p:sp>
        <p:nvSpPr>
          <p:cNvPr id="12" name="Right Arrow 11"/>
          <p:cNvSpPr/>
          <p:nvPr/>
        </p:nvSpPr>
        <p:spPr>
          <a:xfrm flipV="1">
            <a:off x="3316288" y="2770188"/>
            <a:ext cx="1336675" cy="328612"/>
          </a:xfrm>
          <a:prstGeom prst="rightArrow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01223" y="1760713"/>
            <a:ext cx="105409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B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andara" charset="0"/>
                <a:cs typeface="Candara" charset="0"/>
              </a:rPr>
              <a:t>uild</a:t>
            </a:r>
            <a:endParaRPr lang="en-US" sz="3200" dirty="0">
              <a:solidFill>
                <a:schemeClr val="bg1">
                  <a:lumMod val="75000"/>
                </a:schemeClr>
              </a:solidFill>
              <a:latin typeface="Candara" charset="0"/>
              <a:cs typeface="Candara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43475" y="2846388"/>
            <a:ext cx="0" cy="24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5400000">
            <a:off x="2713038" y="2411413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2120106" y="2936082"/>
            <a:ext cx="434975" cy="43021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2713038" y="2935288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 flipV="1">
            <a:off x="6246813" y="2808288"/>
            <a:ext cx="1336675" cy="330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03302" y="1760713"/>
            <a:ext cx="16173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FF0000"/>
                </a:solidFill>
                <a:latin typeface="Candara" charset="0"/>
                <a:cs typeface="Candara" charset="0"/>
              </a:rPr>
              <a:t>P</a:t>
            </a:r>
            <a:r>
              <a:rPr lang="en-US" sz="32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erform</a:t>
            </a:r>
            <a:endParaRPr lang="en-US" sz="3200" dirty="0">
              <a:solidFill>
                <a:srgbClr val="FF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20" name="Oval 19"/>
          <p:cNvSpPr/>
          <p:nvPr/>
        </p:nvSpPr>
        <p:spPr>
          <a:xfrm rot="5400000">
            <a:off x="5343525" y="1862138"/>
            <a:ext cx="433388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4747419" y="2413794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5814219" y="2415381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 rot="5400000">
            <a:off x="4724400" y="3105151"/>
            <a:ext cx="433387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93910" y="3581400"/>
            <a:ext cx="15532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Candara" charset="0"/>
                <a:cs typeface="Candara" charset="0"/>
              </a:rPr>
              <a:t>D</a:t>
            </a:r>
            <a:r>
              <a:rPr lang="en-US" sz="2000" dirty="0" smtClean="0">
                <a:latin typeface="Candara" charset="0"/>
                <a:cs typeface="Candara" charset="0"/>
              </a:rPr>
              <a:t>ependence</a:t>
            </a:r>
            <a:endParaRPr lang="en-US" sz="2000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sz="2000" dirty="0">
                <a:latin typeface="Candara" charset="0"/>
                <a:cs typeface="Candara" charset="0"/>
              </a:rPr>
              <a:t>graph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42188" y="3595688"/>
            <a:ext cx="15240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Candara" charset="0"/>
                <a:cs typeface="Candara" charset="0"/>
              </a:rPr>
              <a:t>Change</a:t>
            </a:r>
          </a:p>
          <a:p>
            <a:pPr algn="ctr" eaLnBrk="1" hangingPunct="1"/>
            <a:r>
              <a:rPr lang="en-US" sz="2000" dirty="0">
                <a:latin typeface="Candara" charset="0"/>
                <a:cs typeface="Candara" charset="0"/>
              </a:rPr>
              <a:t>p</a:t>
            </a:r>
            <a:r>
              <a:rPr lang="en-US" sz="2000" dirty="0" smtClean="0">
                <a:latin typeface="Candara" charset="0"/>
                <a:cs typeface="Candara" charset="0"/>
              </a:rPr>
              <a:t>ropagation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466138" y="2260600"/>
            <a:ext cx="398462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845425" y="2251075"/>
            <a:ext cx="420688" cy="138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739063" y="2824163"/>
            <a:ext cx="0" cy="249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5400000">
            <a:off x="8640763" y="2435225"/>
            <a:ext cx="433387" cy="43021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 rot="5400000">
            <a:off x="7545388" y="2392362"/>
            <a:ext cx="433388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 rot="5400000">
            <a:off x="8136731" y="1820070"/>
            <a:ext cx="434975" cy="4302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7519988" y="3084513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546725" y="1433513"/>
            <a:ext cx="0" cy="427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355013" y="1433513"/>
            <a:ext cx="0" cy="369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 rot="5400000">
            <a:off x="8137525" y="1819276"/>
            <a:ext cx="433387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 rot="5400000">
            <a:off x="8639969" y="2431256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7367" y="4448016"/>
            <a:ext cx="8436760" cy="1323439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 smtClean="0">
                <a:latin typeface="Candara" charset="0"/>
                <a:cs typeface="Candara" charset="0"/>
              </a:rPr>
              <a:t>How do we </a:t>
            </a:r>
            <a:r>
              <a:rPr lang="en-US" sz="40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perform</a:t>
            </a:r>
          </a:p>
          <a:p>
            <a:pPr algn="ctr" eaLnBrk="1" hangingPunct="1"/>
            <a:r>
              <a:rPr lang="en-US" sz="4000" dirty="0">
                <a:latin typeface="Candara" charset="0"/>
                <a:cs typeface="Candara" charset="0"/>
              </a:rPr>
              <a:t>c</a:t>
            </a:r>
            <a:r>
              <a:rPr lang="en-US" sz="4000" dirty="0" smtClean="0">
                <a:latin typeface="Candara" charset="0"/>
                <a:cs typeface="Candara" charset="0"/>
              </a:rPr>
              <a:t>hange propagation?</a:t>
            </a:r>
            <a:endParaRPr lang="en-US" sz="4000" dirty="0">
              <a:latin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57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Candara" charset="0"/>
              </a:rPr>
              <a:t>Change </a:t>
            </a:r>
            <a:r>
              <a:rPr lang="en-US" dirty="0">
                <a:latin typeface="Candara" charset="0"/>
              </a:rPr>
              <a:t>propagation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4" y="1389063"/>
            <a:ext cx="9211516" cy="4484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Dirty set </a:t>
            </a:r>
            <a:r>
              <a:rPr lang="en-US" dirty="0" smtClean="0">
                <a:ea typeface="+mn-ea"/>
                <a:sym typeface="Wingdings"/>
              </a:rPr>
              <a:t> {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/>
              </a:rPr>
              <a:t>Changed input</a:t>
            </a:r>
            <a:r>
              <a:rPr lang="en-US" dirty="0" smtClean="0">
                <a:ea typeface="+mn-ea"/>
                <a:sym typeface="Wingdings"/>
              </a:rPr>
              <a:t>}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ea typeface="+mn-ea"/>
                <a:sym typeface="Wingdings"/>
              </a:rPr>
              <a:t>For each sub-computation in a thread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ea typeface="+mn-ea"/>
                <a:sym typeface="Wingdings"/>
              </a:rPr>
              <a:t>	Check validity in the recorded happens-before order</a:t>
            </a:r>
          </a:p>
          <a:p>
            <a:pPr lvl="1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ea typeface="+mn-ea"/>
                <a:sym typeface="Wingdings"/>
              </a:rPr>
              <a:t>If</a:t>
            </a:r>
            <a:r>
              <a:rPr lang="en-US" dirty="0" smtClean="0">
                <a:ea typeface="+mn-ea"/>
                <a:sym typeface="Wingdings"/>
              </a:rPr>
              <a:t> (Read set         Dirty set)</a:t>
            </a:r>
          </a:p>
          <a:p>
            <a:pPr marL="1943100" lvl="3" indent="-34290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latin typeface="Candara"/>
                <a:ea typeface="+mn-ea"/>
                <a:cs typeface="Candara"/>
                <a:sym typeface="Wingdings"/>
              </a:rPr>
              <a:t>Re-compute the sub-computation</a:t>
            </a:r>
          </a:p>
          <a:p>
            <a:pPr marL="1943100" lvl="3" indent="-34290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latin typeface="Candara"/>
                <a:ea typeface="+mn-ea"/>
                <a:cs typeface="Candara"/>
                <a:sym typeface="Wingdings"/>
              </a:rPr>
              <a:t>Add write set to the dirty set</a:t>
            </a:r>
          </a:p>
          <a:p>
            <a:pPr lvl="1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ea typeface="+mn-ea"/>
                <a:sym typeface="Wingdings"/>
              </a:rPr>
              <a:t>Else</a:t>
            </a:r>
          </a:p>
          <a:p>
            <a:pPr marL="1943100" lvl="3" indent="-34290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latin typeface="Candara"/>
                <a:ea typeface="+mn-ea"/>
                <a:cs typeface="Candara"/>
                <a:sym typeface="Wingdings"/>
              </a:rPr>
              <a:t>Skip execution of the sub-computation</a:t>
            </a:r>
          </a:p>
          <a:p>
            <a:pPr marL="1943100" lvl="3" indent="-342900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latin typeface="Candara"/>
                <a:ea typeface="+mn-ea"/>
                <a:cs typeface="Candara"/>
                <a:sym typeface="Wingdings"/>
              </a:rPr>
              <a:t>Apply the </a:t>
            </a:r>
            <a:r>
              <a:rPr lang="en-US" sz="2400" dirty="0" err="1" smtClean="0">
                <a:latin typeface="Candara"/>
                <a:ea typeface="+mn-ea"/>
                <a:cs typeface="Candara"/>
                <a:sym typeface="Wingdings"/>
              </a:rPr>
              <a:t>memoized</a:t>
            </a:r>
            <a:r>
              <a:rPr lang="en-US" sz="2400" dirty="0" smtClean="0">
                <a:latin typeface="Candara"/>
                <a:ea typeface="+mn-ea"/>
                <a:cs typeface="Candara"/>
                <a:sym typeface="Wingdings"/>
              </a:rPr>
              <a:t> effects of the sub-computation</a:t>
            </a:r>
          </a:p>
          <a:p>
            <a:pPr lvl="2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Candara"/>
              <a:ea typeface="+mn-ea"/>
              <a:cs typeface="Candara"/>
              <a:sym typeface="Wingdings"/>
            </a:endParaRPr>
          </a:p>
          <a:p>
            <a:pPr lvl="1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sym typeface="Wingdings"/>
            </a:endParaRPr>
          </a:p>
          <a:p>
            <a:pPr lvl="1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53" y="2988555"/>
            <a:ext cx="691784" cy="59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/>
              <a:buChar char="•"/>
            </a:pPr>
            <a:r>
              <a:rPr lang="en-US" sz="4800" strike="sngStrike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514350" indent="-514350">
              <a:buFont typeface="Arial"/>
              <a:buChar char="•"/>
            </a:pPr>
            <a:r>
              <a:rPr lang="en-US" sz="4800" strike="sngStrike" dirty="0" smtClean="0">
                <a:solidFill>
                  <a:srgbClr val="7F7F7F"/>
                </a:solidFill>
              </a:rPr>
              <a:t>Design</a:t>
            </a:r>
          </a:p>
          <a:p>
            <a:pPr marL="514350" indent="-514350">
              <a:buFont typeface="Arial"/>
              <a:buChar char="•"/>
            </a:pPr>
            <a:r>
              <a:rPr lang="en-US" sz="4800" dirty="0" smtClean="0"/>
              <a:t>Evaluation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0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2839" y="1489558"/>
            <a:ext cx="8922267" cy="4484355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Evaluating </a:t>
            </a:r>
            <a:r>
              <a:rPr lang="en-US" dirty="0" err="1" smtClean="0"/>
              <a:t>iThreads</a:t>
            </a:r>
            <a:endParaRPr lang="en-US" dirty="0" smtClean="0"/>
          </a:p>
          <a:p>
            <a:pPr marL="1314450" lvl="1" indent="-514350">
              <a:buFont typeface="+mj-lt"/>
              <a:buAutoNum type="arabicPeriod"/>
            </a:pPr>
            <a:r>
              <a:rPr lang="en-US" dirty="0" smtClean="0"/>
              <a:t>Speedups for the incremental run</a:t>
            </a:r>
          </a:p>
          <a:p>
            <a:pPr marL="1314450" lvl="1" indent="-514350">
              <a:buFont typeface="+mj-lt"/>
              <a:buAutoNum type="arabicPeriod"/>
            </a:pPr>
            <a:r>
              <a:rPr lang="en-US" dirty="0" smtClean="0"/>
              <a:t>Overheads for the initial run</a:t>
            </a:r>
          </a:p>
          <a:p>
            <a:pPr lvl="1" indent="0">
              <a:buNone/>
            </a:pPr>
            <a:endParaRPr lang="en-US" sz="1800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Implementation (for Linux)</a:t>
            </a:r>
          </a:p>
          <a:p>
            <a:pPr marL="1257300" lvl="1" indent="-457200"/>
            <a:r>
              <a:rPr lang="en-US" dirty="0" smtClean="0"/>
              <a:t>32-bit dynamically linkable shared library</a:t>
            </a:r>
          </a:p>
          <a:p>
            <a:pPr lvl="1" indent="0">
              <a:buNone/>
            </a:pPr>
            <a:endParaRPr lang="en-US" sz="1800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Platform </a:t>
            </a:r>
          </a:p>
          <a:p>
            <a:pPr marL="1257300" lvl="1" indent="-457200"/>
            <a:r>
              <a:rPr lang="en-US" dirty="0" smtClean="0"/>
              <a:t>Evaluated on Intel Xeon 12 cores running Linux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1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158" y="274638"/>
            <a:ext cx="9123842" cy="1143000"/>
          </a:xfrm>
        </p:spPr>
        <p:txBody>
          <a:bodyPr/>
          <a:lstStyle/>
          <a:p>
            <a:r>
              <a:rPr lang="en-US" dirty="0" smtClean="0"/>
              <a:t>1. Speedup for incremental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5" name="Content Placeholder 8" descr="talk_speedup_time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956" b="-14956"/>
          <a:stretch>
            <a:fillRect/>
          </a:stretch>
        </p:blipFill>
        <p:spPr>
          <a:xfrm>
            <a:off x="114514" y="1187219"/>
            <a:ext cx="8108240" cy="4418226"/>
          </a:xfrm>
        </p:spPr>
      </p:pic>
      <p:grpSp>
        <p:nvGrpSpPr>
          <p:cNvPr id="6" name="Group 5"/>
          <p:cNvGrpSpPr/>
          <p:nvPr/>
        </p:nvGrpSpPr>
        <p:grpSpPr>
          <a:xfrm>
            <a:off x="7980857" y="2317912"/>
            <a:ext cx="1222481" cy="2459004"/>
            <a:chOff x="7980857" y="2317912"/>
            <a:chExt cx="1222481" cy="2459004"/>
          </a:xfrm>
        </p:grpSpPr>
        <p:sp>
          <p:nvSpPr>
            <p:cNvPr id="7" name="Up Arrow 6"/>
            <p:cNvSpPr/>
            <p:nvPr/>
          </p:nvSpPr>
          <p:spPr>
            <a:xfrm>
              <a:off x="7980857" y="2317912"/>
              <a:ext cx="309232" cy="1289969"/>
            </a:xfrm>
            <a:prstGeom prst="upArrow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7987306" y="3587725"/>
              <a:ext cx="296334" cy="1189191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85111" y="2761336"/>
              <a:ext cx="1018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/>
                  <a:cs typeface="Candara"/>
                </a:rPr>
                <a:t>Better</a:t>
              </a:r>
              <a:endParaRPr lang="en-US" sz="2400" dirty="0">
                <a:latin typeface="Candara"/>
                <a:cs typeface="Candar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18002" y="3921525"/>
              <a:ext cx="9689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/>
                  <a:cs typeface="Candara"/>
                </a:rPr>
                <a:t>Worst</a:t>
              </a:r>
              <a:endParaRPr lang="en-US" sz="2400" dirty="0">
                <a:latin typeface="Candara"/>
                <a:cs typeface="Candara"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1007881" y="5571450"/>
            <a:ext cx="7276900" cy="10493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68862" y="5430358"/>
            <a:ext cx="675056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595959"/>
                </a:solidFill>
                <a:latin typeface="Candara" charset="0"/>
                <a:cs typeface="Candara" charset="0"/>
              </a:rPr>
              <a:t>Speedups vs. </a:t>
            </a:r>
            <a:r>
              <a:rPr lang="en-US" sz="3600" dirty="0" err="1" smtClean="0">
                <a:solidFill>
                  <a:srgbClr val="595959"/>
                </a:solidFill>
                <a:latin typeface="Candara" charset="0"/>
                <a:cs typeface="Candara" charset="0"/>
              </a:rPr>
              <a:t>pthreads</a:t>
            </a:r>
            <a:r>
              <a:rPr lang="en-US" sz="3600" dirty="0" smtClean="0">
                <a:solidFill>
                  <a:srgbClr val="595959"/>
                </a:solidFill>
                <a:latin typeface="Candara" charset="0"/>
                <a:cs typeface="Candara" charset="0"/>
              </a:rPr>
              <a:t> </a:t>
            </a:r>
            <a:r>
              <a:rPr lang="en-US" sz="3600" dirty="0">
                <a:solidFill>
                  <a:srgbClr val="595959"/>
                </a:solidFill>
                <a:latin typeface="Candara" charset="0"/>
                <a:cs typeface="Candara" charset="0"/>
              </a:rPr>
              <a:t>up to </a:t>
            </a:r>
            <a:r>
              <a:rPr lang="en-US" sz="6600" dirty="0" smtClean="0">
                <a:solidFill>
                  <a:srgbClr val="008000"/>
                </a:solidFill>
                <a:latin typeface="Candara" charset="0"/>
                <a:cs typeface="Candara" charset="0"/>
              </a:rPr>
              <a:t>8X</a:t>
            </a:r>
            <a:endParaRPr lang="en-US" sz="6600" dirty="0">
              <a:solidFill>
                <a:srgbClr val="008000"/>
              </a:solidFill>
              <a:latin typeface="Candara" charset="0"/>
              <a:cs typeface="Candara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06183" y="3395555"/>
            <a:ext cx="1913245" cy="1775629"/>
            <a:chOff x="5906183" y="3395555"/>
            <a:chExt cx="1913245" cy="1775629"/>
          </a:xfrm>
        </p:grpSpPr>
        <p:sp>
          <p:nvSpPr>
            <p:cNvPr id="13" name="Oval 12"/>
            <p:cNvSpPr/>
            <p:nvPr/>
          </p:nvSpPr>
          <p:spPr>
            <a:xfrm>
              <a:off x="5906183" y="3395555"/>
              <a:ext cx="647018" cy="1775629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172410" y="3395555"/>
              <a:ext cx="647018" cy="1775629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83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r>
              <a:rPr lang="en-US" dirty="0" smtClean="0"/>
              <a:t>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881" y="5571450"/>
            <a:ext cx="7276900" cy="1049337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71506" y="5835956"/>
            <a:ext cx="65839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595959"/>
                </a:solidFill>
                <a:latin typeface="Candara" charset="0"/>
                <a:cs typeface="Candara" charset="0"/>
              </a:rPr>
              <a:t>Space overheads </a:t>
            </a:r>
            <a:r>
              <a:rPr lang="en-US" sz="3600" dirty="0" err="1" smtClean="0">
                <a:solidFill>
                  <a:srgbClr val="595959"/>
                </a:solidFill>
                <a:latin typeface="Candara" charset="0"/>
                <a:cs typeface="Candara" charset="0"/>
              </a:rPr>
              <a:t>w.r.t</a:t>
            </a:r>
            <a:r>
              <a:rPr lang="en-US" sz="3600" dirty="0" smtClean="0">
                <a:solidFill>
                  <a:srgbClr val="595959"/>
                </a:solidFill>
                <a:latin typeface="Candara" charset="0"/>
                <a:cs typeface="Candara" charset="0"/>
              </a:rPr>
              <a:t>. input size</a:t>
            </a:r>
            <a:endParaRPr lang="en-US" sz="6600" dirty="0">
              <a:solidFill>
                <a:srgbClr val="008000"/>
              </a:solidFill>
              <a:latin typeface="Candara" charset="0"/>
              <a:cs typeface="Candara" charset="0"/>
            </a:endParaRPr>
          </a:p>
        </p:txBody>
      </p:sp>
      <p:pic>
        <p:nvPicPr>
          <p:cNvPr id="15" name="Content Placeholder 14" descr="talk_memoization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956" b="-14956"/>
          <a:stretch>
            <a:fillRect/>
          </a:stretch>
        </p:blipFill>
        <p:spPr>
          <a:xfrm>
            <a:off x="86803" y="965502"/>
            <a:ext cx="9016881" cy="4913349"/>
          </a:xfrm>
        </p:spPr>
      </p:pic>
      <p:grpSp>
        <p:nvGrpSpPr>
          <p:cNvPr id="20" name="Group 19"/>
          <p:cNvGrpSpPr/>
          <p:nvPr/>
        </p:nvGrpSpPr>
        <p:grpSpPr>
          <a:xfrm>
            <a:off x="1949534" y="1442362"/>
            <a:ext cx="6718246" cy="3919072"/>
            <a:chOff x="1949534" y="1442362"/>
            <a:chExt cx="6718246" cy="3919072"/>
          </a:xfrm>
        </p:grpSpPr>
        <p:grpSp>
          <p:nvGrpSpPr>
            <p:cNvPr id="18" name="Group 17"/>
            <p:cNvGrpSpPr/>
            <p:nvPr/>
          </p:nvGrpSpPr>
          <p:grpSpPr>
            <a:xfrm>
              <a:off x="1949534" y="1511678"/>
              <a:ext cx="5287054" cy="3849756"/>
              <a:chOff x="1949534" y="1511678"/>
              <a:chExt cx="5287054" cy="3849756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6188396" y="1511678"/>
                <a:ext cx="1048192" cy="3849756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1949534" y="1755644"/>
                <a:ext cx="381554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3600" dirty="0" smtClean="0">
                    <a:solidFill>
                      <a:srgbClr val="FF0000"/>
                    </a:solidFill>
                    <a:latin typeface="Candara" charset="0"/>
                    <a:cs typeface="Candara" charset="0"/>
                  </a:rPr>
                  <a:t>Write a lot of </a:t>
                </a:r>
                <a:endParaRPr lang="en-US" sz="3600" dirty="0">
                  <a:solidFill>
                    <a:srgbClr val="FF0000"/>
                  </a:solidFill>
                  <a:latin typeface="Candara" charset="0"/>
                  <a:cs typeface="Candara" charset="0"/>
                </a:endParaRPr>
              </a:p>
              <a:p>
                <a:pPr algn="ctr" eaLnBrk="1" hangingPunct="1"/>
                <a:r>
                  <a:rPr lang="en-US" sz="3600" dirty="0">
                    <a:solidFill>
                      <a:srgbClr val="FF0000"/>
                    </a:solidFill>
                    <a:latin typeface="Candara" charset="0"/>
                    <a:cs typeface="Candara" charset="0"/>
                  </a:rPr>
                  <a:t>i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Candara" charset="0"/>
                    <a:cs typeface="Candara" charset="0"/>
                  </a:rPr>
                  <a:t>ntermediate state</a:t>
                </a:r>
                <a:endParaRPr lang="en-US" sz="6600" dirty="0">
                  <a:solidFill>
                    <a:srgbClr val="FF0000"/>
                  </a:solidFill>
                  <a:latin typeface="Candara" charset="0"/>
                  <a:cs typeface="Candara" charset="0"/>
                </a:endParaRPr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7630908" y="1442362"/>
              <a:ext cx="1036872" cy="3849756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493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316" y="254482"/>
            <a:ext cx="9093622" cy="1143000"/>
          </a:xfrm>
        </p:spPr>
        <p:txBody>
          <a:bodyPr/>
          <a:lstStyle/>
          <a:p>
            <a:r>
              <a:rPr lang="en-US" dirty="0" smtClean="0"/>
              <a:t>2. Overheads for the initial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7" name="Content Placeholder 6" descr="talk_overhead_time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956" b="-14956"/>
          <a:stretch>
            <a:fillRect/>
          </a:stretch>
        </p:blipFill>
        <p:spPr>
          <a:xfrm>
            <a:off x="54040" y="1146906"/>
            <a:ext cx="8119836" cy="4424544"/>
          </a:xfrm>
        </p:spPr>
      </p:pic>
      <p:sp>
        <p:nvSpPr>
          <p:cNvPr id="5" name="Rounded Rectangle 4"/>
          <p:cNvSpPr/>
          <p:nvPr/>
        </p:nvSpPr>
        <p:spPr>
          <a:xfrm>
            <a:off x="1007881" y="5571450"/>
            <a:ext cx="7276900" cy="1049337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89294" y="5755332"/>
            <a:ext cx="64624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595959"/>
                </a:solidFill>
                <a:latin typeface="Candara" charset="0"/>
                <a:cs typeface="Candara" charset="0"/>
              </a:rPr>
              <a:t>Runtime overheads vs. </a:t>
            </a:r>
            <a:r>
              <a:rPr lang="en-US" sz="3600" dirty="0" err="1" smtClean="0">
                <a:solidFill>
                  <a:srgbClr val="595959"/>
                </a:solidFill>
                <a:latin typeface="Candara" charset="0"/>
                <a:cs typeface="Candara" charset="0"/>
              </a:rPr>
              <a:t>pthreads</a:t>
            </a:r>
            <a:endParaRPr lang="en-US" sz="6600" dirty="0">
              <a:solidFill>
                <a:srgbClr val="008000"/>
              </a:solidFill>
              <a:latin typeface="Candara" charset="0"/>
              <a:cs typeface="Candara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920383" y="1814020"/>
            <a:ext cx="1255372" cy="2902974"/>
            <a:chOff x="7980857" y="1814020"/>
            <a:chExt cx="1255372" cy="2902974"/>
          </a:xfrm>
        </p:grpSpPr>
        <p:sp>
          <p:nvSpPr>
            <p:cNvPr id="9" name="Up Arrow 8"/>
            <p:cNvSpPr/>
            <p:nvPr/>
          </p:nvSpPr>
          <p:spPr>
            <a:xfrm>
              <a:off x="7980857" y="1814020"/>
              <a:ext cx="303924" cy="207604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987305" y="3890064"/>
              <a:ext cx="297476" cy="826930"/>
            </a:xfrm>
            <a:prstGeom prst="downArrow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85111" y="2761336"/>
              <a:ext cx="9689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/>
                  <a:cs typeface="Candara"/>
                </a:rPr>
                <a:t>W</a:t>
              </a:r>
              <a:r>
                <a:rPr lang="en-US" sz="2400" dirty="0" smtClean="0">
                  <a:latin typeface="Candara"/>
                  <a:cs typeface="Candara"/>
                </a:rPr>
                <a:t>orst</a:t>
              </a:r>
              <a:endParaRPr lang="en-US" sz="2400" dirty="0">
                <a:latin typeface="Candara"/>
                <a:cs typeface="Candara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18002" y="3921525"/>
              <a:ext cx="1018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/>
                  <a:cs typeface="Candara"/>
                </a:rPr>
                <a:t>Better</a:t>
              </a:r>
              <a:endParaRPr lang="en-US" sz="2400" dirty="0"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796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49" y="1389063"/>
            <a:ext cx="9232153" cy="4484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ym typeface="Wingdings"/>
              </a:rPr>
              <a:t>	A case for parallel incremental computation</a:t>
            </a:r>
          </a:p>
          <a:p>
            <a:pPr>
              <a:defRPr/>
            </a:pP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iThreads</a:t>
            </a:r>
            <a:r>
              <a:rPr lang="en-US" dirty="0" smtClean="0">
                <a:sym typeface="Wingdings"/>
              </a:rPr>
              <a:t>: </a:t>
            </a:r>
            <a:r>
              <a:rPr lang="en-US" dirty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ncremental multithreading</a:t>
            </a:r>
          </a:p>
          <a:p>
            <a:pPr lvl="1">
              <a:defRPr/>
            </a:pPr>
            <a:r>
              <a:rPr lang="en-US" dirty="0" smtClean="0">
                <a:solidFill>
                  <a:srgbClr val="008000"/>
                </a:solidFill>
                <a:sym typeface="Wingdings"/>
              </a:rPr>
              <a:t>Transparent: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>
                <a:sym typeface="Wingdings"/>
              </a:rPr>
              <a:t>T</a:t>
            </a:r>
            <a:r>
              <a:rPr lang="en-US" dirty="0" smtClean="0">
                <a:sym typeface="Wingdings"/>
              </a:rPr>
              <a:t>argets unmodified programs</a:t>
            </a:r>
          </a:p>
          <a:p>
            <a:pPr lvl="1">
              <a:defRPr/>
            </a:pPr>
            <a:r>
              <a:rPr lang="en-US" dirty="0" smtClean="0">
                <a:solidFill>
                  <a:srgbClr val="008000"/>
                </a:solidFill>
                <a:sym typeface="Wingdings"/>
              </a:rPr>
              <a:t>Practical:</a:t>
            </a:r>
            <a:r>
              <a:rPr lang="en-US" dirty="0" smtClean="0">
                <a:sym typeface="Wingdings"/>
              </a:rPr>
              <a:t> Supports </a:t>
            </a:r>
            <a:r>
              <a:rPr lang="en-US" dirty="0">
                <a:sym typeface="Wingdings"/>
              </a:rPr>
              <a:t>the full range of </a:t>
            </a:r>
            <a:r>
              <a:rPr lang="en-US" dirty="0" smtClean="0">
                <a:sym typeface="Wingdings"/>
              </a:rPr>
              <a:t>sync primitives</a:t>
            </a:r>
          </a:p>
          <a:p>
            <a:pPr lvl="1">
              <a:defRPr/>
            </a:pPr>
            <a:r>
              <a:rPr lang="en-US" dirty="0" smtClean="0">
                <a:solidFill>
                  <a:srgbClr val="008000"/>
                </a:solidFill>
                <a:sym typeface="Wingdings"/>
              </a:rPr>
              <a:t>Efficient:</a:t>
            </a:r>
            <a:r>
              <a:rPr lang="en-US" dirty="0" smtClean="0">
                <a:sym typeface="Wingdings"/>
              </a:rPr>
              <a:t> Employs parallelism for change propagation</a:t>
            </a:r>
          </a:p>
          <a:p>
            <a:pPr lvl="1">
              <a:defRPr/>
            </a:pPr>
            <a:endParaRPr lang="en-US" dirty="0">
              <a:sym typeface="Wingdings"/>
            </a:endParaRPr>
          </a:p>
          <a:p>
            <a:pPr>
              <a:defRPr/>
            </a:pPr>
            <a:r>
              <a:rPr lang="en-US" dirty="0" smtClean="0"/>
              <a:t>	Usage: </a:t>
            </a:r>
            <a:r>
              <a:rPr lang="en-US" dirty="0"/>
              <a:t>A</a:t>
            </a:r>
            <a:r>
              <a:rPr lang="en-US" dirty="0" smtClean="0"/>
              <a:t> dynamically linkable shared library</a:t>
            </a:r>
            <a:endParaRPr lang="en-US" dirty="0"/>
          </a:p>
        </p:txBody>
      </p:sp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Candara" charset="0"/>
              </a:rPr>
              <a:t>Summary</a:t>
            </a:r>
            <a:endParaRPr lang="en-US" dirty="0">
              <a:latin typeface="Candar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4175" y="463550"/>
            <a:ext cx="8408988" cy="606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1F497D"/>
                </a:solidFill>
                <a:latin typeface="Candara"/>
                <a:ea typeface="ＭＳ Ｐゴシック" charset="0"/>
                <a:cs typeface="Candara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chemeClr val="tx2"/>
                </a:solidFill>
              </a:rPr>
              <a:t>Threads</a:t>
            </a:r>
            <a:endParaRPr lang="en-US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8000"/>
                </a:solidFill>
              </a:rPr>
              <a:t>T</a:t>
            </a:r>
            <a:r>
              <a:rPr lang="en-US" sz="4000" dirty="0" smtClean="0">
                <a:solidFill>
                  <a:srgbClr val="008000"/>
                </a:solidFill>
              </a:rPr>
              <a:t>ransparent + Practical + Efficient</a:t>
            </a:r>
            <a:endParaRPr lang="en-US" dirty="0" smtClean="0">
              <a:solidFill>
                <a:srgbClr val="008000"/>
              </a:solidFill>
              <a:ea typeface="+mj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  <a:hlinkClick r:id="rId2"/>
              </a:rPr>
              <a:t>bhatotia@mpi-sws.org</a:t>
            </a: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  <a:ea typeface="+mj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</a:rPr>
              <a:t/>
            </a:r>
            <a:b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</a:rPr>
            </a:br>
            <a:r>
              <a:rPr lang="en-US" sz="4000" dirty="0"/>
              <a:t>Thank you!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Candara" charset="0"/>
              </a:rPr>
              <a:t>Existing approaches</a:t>
            </a:r>
            <a:endParaRPr lang="en-US" dirty="0">
              <a:latin typeface="Candara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5938" y="2932113"/>
            <a:ext cx="28432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Candara" charset="0"/>
                <a:cs typeface="Candara" charset="0"/>
              </a:rPr>
              <a:t>(-) </a:t>
            </a:r>
            <a:r>
              <a:rPr lang="en-US" sz="2800" dirty="0" smtClean="0">
                <a:latin typeface="Candara" charset="0"/>
                <a:cs typeface="Candara" charset="0"/>
              </a:rPr>
              <a:t>Inefficient</a:t>
            </a:r>
            <a:endParaRPr lang="en-US" sz="2800" dirty="0">
              <a:latin typeface="Candara" charset="0"/>
              <a:cs typeface="Candara" charset="0"/>
            </a:endParaRPr>
          </a:p>
          <a:p>
            <a:pPr eaLnBrk="1" hangingPunct="1"/>
            <a:r>
              <a:rPr lang="en-US" sz="2800" dirty="0">
                <a:latin typeface="Candara" charset="0"/>
                <a:cs typeface="Candara" charset="0"/>
              </a:rPr>
              <a:t>(+) </a:t>
            </a:r>
            <a:r>
              <a:rPr lang="en-US" sz="2800" dirty="0" smtClean="0">
                <a:latin typeface="Candara" charset="0"/>
                <a:cs typeface="Candara" charset="0"/>
              </a:rPr>
              <a:t>Easy </a:t>
            </a:r>
            <a:r>
              <a:rPr lang="en-US" sz="2800" dirty="0">
                <a:latin typeface="Candara" charset="0"/>
                <a:cs typeface="Candara" charset="0"/>
              </a:rPr>
              <a:t>to design</a:t>
            </a:r>
          </a:p>
        </p:txBody>
      </p:sp>
      <p:sp>
        <p:nvSpPr>
          <p:cNvPr id="5" name="Down Arrow 4"/>
          <p:cNvSpPr/>
          <p:nvPr/>
        </p:nvSpPr>
        <p:spPr>
          <a:xfrm>
            <a:off x="4225925" y="4346003"/>
            <a:ext cx="576263" cy="595313"/>
          </a:xfrm>
          <a:prstGeom prst="down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ndara"/>
              <a:cs typeface="Candara"/>
            </a:endParaRPr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1937544" y="3886200"/>
            <a:ext cx="2576513" cy="40697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2"/>
          </p:cNvCxnSpPr>
          <p:nvPr/>
        </p:nvCxnSpPr>
        <p:spPr>
          <a:xfrm flipH="1">
            <a:off x="4514057" y="3886200"/>
            <a:ext cx="2328068" cy="40697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62049" y="1658938"/>
            <a:ext cx="3285692" cy="12731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ndara"/>
              <a:cs typeface="Candara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1813" y="1658938"/>
            <a:ext cx="2655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rgbClr val="FF0000"/>
                </a:solidFill>
                <a:latin typeface="Candara" charset="0"/>
                <a:cs typeface="Candara" charset="0"/>
              </a:rPr>
              <a:t>Re-compute</a:t>
            </a:r>
          </a:p>
          <a:p>
            <a:pPr algn="ctr" eaLnBrk="1" hangingPunct="1"/>
            <a:r>
              <a:rPr lang="en-US" sz="3600" dirty="0">
                <a:solidFill>
                  <a:srgbClr val="FF0000"/>
                </a:solidFill>
                <a:latin typeface="Candara" charset="0"/>
                <a:cs typeface="Candara" charset="0"/>
              </a:rPr>
              <a:t>from scratch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802188" y="1636713"/>
            <a:ext cx="3968006" cy="1295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ndara"/>
              <a:cs typeface="Candara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02188" y="1656869"/>
            <a:ext cx="396800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rgbClr val="008000"/>
                </a:solidFill>
                <a:latin typeface="Candara" charset="0"/>
                <a:cs typeface="Candara" charset="0"/>
              </a:rPr>
              <a:t>Design application-specific </a:t>
            </a:r>
            <a:r>
              <a:rPr lang="en-US" sz="3600" dirty="0" smtClean="0">
                <a:solidFill>
                  <a:srgbClr val="008000"/>
                </a:solidFill>
                <a:latin typeface="Candara" charset="0"/>
                <a:cs typeface="Candara" charset="0"/>
              </a:rPr>
              <a:t>algorithms</a:t>
            </a:r>
            <a:endParaRPr lang="en-US" sz="3600" dirty="0">
              <a:solidFill>
                <a:srgbClr val="008000"/>
              </a:solidFill>
              <a:latin typeface="Candara" charset="0"/>
              <a:cs typeface="Candara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47037" y="4918195"/>
            <a:ext cx="6138863" cy="7699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ndara"/>
              <a:cs typeface="Candara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99696" y="4886859"/>
            <a:ext cx="63071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tx2"/>
                </a:solidFill>
                <a:latin typeface="Candara" charset="0"/>
                <a:cs typeface="Candara" charset="0"/>
              </a:rPr>
              <a:t>Incremental computation</a:t>
            </a:r>
            <a:endParaRPr lang="en-US" sz="4400" i="1" dirty="0">
              <a:solidFill>
                <a:schemeClr val="tx2"/>
              </a:solidFill>
              <a:latin typeface="Candara" charset="0"/>
              <a:cs typeface="Candara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62550" y="2932113"/>
            <a:ext cx="3359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Candara" charset="0"/>
                <a:cs typeface="Candara" charset="0"/>
              </a:rPr>
              <a:t>(+</a:t>
            </a:r>
            <a:r>
              <a:rPr lang="en-US" sz="2800" dirty="0" smtClean="0">
                <a:latin typeface="Candara" charset="0"/>
                <a:cs typeface="Candara" charset="0"/>
              </a:rPr>
              <a:t>) Efficient</a:t>
            </a:r>
            <a:endParaRPr lang="en-US" sz="2800" dirty="0">
              <a:latin typeface="Candara" charset="0"/>
              <a:cs typeface="Candara" charset="0"/>
            </a:endParaRPr>
          </a:p>
          <a:p>
            <a:pPr eaLnBrk="1" hangingPunct="1"/>
            <a:r>
              <a:rPr lang="en-US" sz="2800" dirty="0">
                <a:latin typeface="Candara" charset="0"/>
                <a:cs typeface="Candara" charset="0"/>
              </a:rPr>
              <a:t>(-) </a:t>
            </a:r>
            <a:r>
              <a:rPr lang="en-US" sz="2800" dirty="0" smtClean="0">
                <a:latin typeface="Candara" charset="0"/>
                <a:cs typeface="Candara" charset="0"/>
              </a:rPr>
              <a:t>Hard </a:t>
            </a:r>
            <a:r>
              <a:rPr lang="en-US" sz="2800" dirty="0">
                <a:latin typeface="Candara" charset="0"/>
                <a:cs typeface="Candara" charset="0"/>
              </a:rPr>
              <a:t>to design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43045" y="5680117"/>
            <a:ext cx="6138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rgbClr val="FF0000"/>
                </a:solidFill>
                <a:latin typeface="Candara" charset="0"/>
                <a:cs typeface="Candara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utomatic</a:t>
            </a:r>
            <a:r>
              <a:rPr lang="en-US" sz="3600" dirty="0" smtClean="0">
                <a:latin typeface="Candara" charset="0"/>
                <a:cs typeface="Candara" charset="0"/>
              </a:rPr>
              <a:t> + </a:t>
            </a:r>
            <a:r>
              <a:rPr lang="en-US" sz="3600" dirty="0">
                <a:solidFill>
                  <a:srgbClr val="008000"/>
                </a:solidFill>
                <a:latin typeface="Candara" charset="0"/>
                <a:cs typeface="Candara" charset="0"/>
              </a:rPr>
              <a:t>E</a:t>
            </a:r>
            <a:r>
              <a:rPr lang="en-US" sz="3600" dirty="0" smtClean="0">
                <a:solidFill>
                  <a:srgbClr val="008000"/>
                </a:solidFill>
                <a:latin typeface="Candara" charset="0"/>
                <a:cs typeface="Candara" charset="0"/>
              </a:rPr>
              <a:t>fficient</a:t>
            </a:r>
            <a:endParaRPr lang="en-US" sz="3600" dirty="0">
              <a:latin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674" y="1389063"/>
            <a:ext cx="9161195" cy="4484687"/>
          </a:xfrm>
        </p:spPr>
        <p:txBody>
          <a:bodyPr/>
          <a:lstStyle/>
          <a:p>
            <a:pPr algn="ctr" eaLnBrk="1" hangingPunct="1"/>
            <a:endParaRPr lang="en-US" sz="2000" dirty="0" smtClean="0">
              <a:latin typeface="Candara" charset="0"/>
            </a:endParaRPr>
          </a:p>
          <a:p>
            <a:pPr algn="ctr" eaLnBrk="1" hangingPunct="1"/>
            <a:r>
              <a:rPr lang="en-US" sz="3600" dirty="0" smtClean="0">
                <a:latin typeface="Candara" charset="0"/>
              </a:rPr>
              <a:t>Well-studied topic in the </a:t>
            </a:r>
            <a:r>
              <a:rPr lang="en-US" sz="3600" dirty="0">
                <a:latin typeface="Candara" charset="0"/>
              </a:rPr>
              <a:t>PL community</a:t>
            </a:r>
          </a:p>
          <a:p>
            <a:pPr algn="ctr" eaLnBrk="1" hangingPunct="1"/>
            <a:endParaRPr lang="en-US" sz="1800" dirty="0" smtClean="0">
              <a:latin typeface="Candara" charset="0"/>
            </a:endParaRPr>
          </a:p>
          <a:p>
            <a:pPr algn="ctr" eaLnBrk="1" hangingPunct="1"/>
            <a:r>
              <a:rPr lang="en-US" sz="3600" dirty="0" smtClean="0">
                <a:latin typeface="Candara" charset="0"/>
              </a:rPr>
              <a:t>Compiler </a:t>
            </a:r>
            <a:r>
              <a:rPr lang="en-US" sz="3600" dirty="0">
                <a:latin typeface="Candara" charset="0"/>
              </a:rPr>
              <a:t>and language-based approaches</a:t>
            </a:r>
          </a:p>
          <a:p>
            <a:pPr algn="ctr" eaLnBrk="1" hangingPunct="1"/>
            <a:endParaRPr lang="en-US" sz="3600" dirty="0">
              <a:latin typeface="Candara" charset="0"/>
            </a:endParaRPr>
          </a:p>
          <a:p>
            <a:pPr algn="ctr" eaLnBrk="1" hangingPunct="1"/>
            <a:r>
              <a:rPr lang="en-US" sz="4800" dirty="0" smtClean="0">
                <a:solidFill>
                  <a:srgbClr val="FF0000"/>
                </a:solidFill>
                <a:latin typeface="Candara" charset="0"/>
              </a:rPr>
              <a:t>Target sequential programs! </a:t>
            </a:r>
            <a:r>
              <a:rPr lang="en-US" sz="4800" dirty="0" smtClean="0">
                <a:solidFill>
                  <a:srgbClr val="FF0000"/>
                </a:solidFill>
                <a:latin typeface="Candara" charset="0"/>
                <a:sym typeface="Wingdings" charset="0"/>
              </a:rPr>
              <a:t></a:t>
            </a:r>
          </a:p>
          <a:p>
            <a:pPr algn="ctr" eaLnBrk="1" hangingPunct="1"/>
            <a:endParaRPr lang="en-US" sz="4800" dirty="0">
              <a:solidFill>
                <a:srgbClr val="1F497D"/>
              </a:solidFill>
              <a:latin typeface="Candara" charset="0"/>
            </a:endParaRPr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Candara" charset="0"/>
              </a:rPr>
              <a:t>Auto “</a:t>
            </a:r>
            <a:r>
              <a:rPr lang="en-US" dirty="0" err="1" smtClean="0">
                <a:latin typeface="Candara" charset="0"/>
              </a:rPr>
              <a:t>Incrementalization</a:t>
            </a:r>
            <a:r>
              <a:rPr lang="en-US" dirty="0" smtClean="0">
                <a:latin typeface="Candara" charset="0"/>
              </a:rPr>
              <a:t>”</a:t>
            </a:r>
            <a:endParaRPr lang="en-US" dirty="0">
              <a:latin typeface="Candar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9584" y="1389063"/>
            <a:ext cx="8870873" cy="490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 Proposals for parallel incremental computation</a:t>
            </a:r>
          </a:p>
          <a:p>
            <a:pPr lvl="1" eaLnBrk="1" hangingPunct="1">
              <a:defRPr/>
            </a:pPr>
            <a:r>
              <a:rPr lang="en-US" dirty="0" smtClean="0"/>
              <a:t>Hammer et al. [DAMP’07]</a:t>
            </a:r>
          </a:p>
          <a:p>
            <a:pPr lvl="1" eaLnBrk="1" hangingPunct="1">
              <a:defRPr/>
            </a:pPr>
            <a:r>
              <a:rPr lang="en-US" dirty="0" smtClean="0"/>
              <a:t>Burckhardt et al. [OOPSLA’11]</a:t>
            </a:r>
          </a:p>
          <a:p>
            <a:pPr lvl="1" indent="0" eaLnBrk="1" hangingPunct="1">
              <a:buFont typeface="Arial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/>
              <a:t> </a:t>
            </a:r>
            <a:r>
              <a:rPr lang="en-US" dirty="0" smtClean="0"/>
              <a:t> Limitations</a:t>
            </a:r>
          </a:p>
          <a:p>
            <a:pPr lvl="1" eaLnBrk="1" hangingPunct="1">
              <a:defRPr/>
            </a:pPr>
            <a:r>
              <a:rPr lang="en-US" dirty="0" smtClean="0"/>
              <a:t>Require a new language with special data-types</a:t>
            </a:r>
          </a:p>
          <a:p>
            <a:pPr lvl="1" eaLnBrk="1" hangingPunct="1">
              <a:defRPr/>
            </a:pPr>
            <a:r>
              <a:rPr lang="en-US" dirty="0" smtClean="0"/>
              <a:t>Restrict programming model to </a:t>
            </a:r>
            <a:r>
              <a:rPr lang="en-US" dirty="0"/>
              <a:t>s</a:t>
            </a:r>
            <a:r>
              <a:rPr lang="en-US" dirty="0" smtClean="0"/>
              <a:t>trict </a:t>
            </a:r>
            <a:r>
              <a:rPr lang="en-US" dirty="0"/>
              <a:t>fork-</a:t>
            </a:r>
            <a:r>
              <a:rPr lang="en-US" dirty="0" smtClean="0"/>
              <a:t>join</a:t>
            </a:r>
          </a:p>
          <a:p>
            <a:pPr marL="457200" indent="-457200" algn="ctr" eaLnBrk="1" hangingPunct="1"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Existing multi-threaded programs are not supported!</a:t>
            </a:r>
            <a:endParaRPr lang="en-US" sz="4000" dirty="0" smtClean="0">
              <a:solidFill>
                <a:srgbClr val="1F497D"/>
              </a:solidFill>
            </a:endParaRPr>
          </a:p>
          <a:p>
            <a:pPr marL="1257300" lvl="1" indent="-457200" eaLnBrk="1" hangingPunct="1">
              <a:defRPr/>
            </a:pPr>
            <a:endParaRPr lang="en-US" sz="4000" dirty="0"/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Candara" charset="0"/>
              </a:rPr>
              <a:t>Parallelism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353" y="1650466"/>
            <a:ext cx="9157991" cy="4484688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4000" dirty="0" smtClean="0"/>
              <a:t>Transparency </a:t>
            </a:r>
          </a:p>
          <a:p>
            <a:pPr lvl="1" eaLnBrk="1" hangingPunct="1">
              <a:defRPr/>
            </a:pPr>
            <a:r>
              <a:rPr lang="en-US" dirty="0" smtClean="0"/>
              <a:t>Target unmodified </a:t>
            </a:r>
            <a:r>
              <a:rPr lang="en-US" dirty="0" err="1" smtClean="0"/>
              <a:t>pthreads</a:t>
            </a:r>
            <a:r>
              <a:rPr lang="en-US" dirty="0" smtClean="0"/>
              <a:t> based programs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4000" dirty="0" smtClean="0"/>
              <a:t>Practicality</a:t>
            </a:r>
          </a:p>
          <a:p>
            <a:pPr lvl="1" eaLnBrk="1" hangingPunct="1">
              <a:defRPr/>
            </a:pPr>
            <a:r>
              <a:rPr lang="en-US" dirty="0" smtClean="0"/>
              <a:t>Support the full range of synchronization primitives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4000" dirty="0" smtClean="0"/>
              <a:t>Efficiency</a:t>
            </a:r>
            <a:endParaRPr lang="en-US" sz="4000" dirty="0"/>
          </a:p>
          <a:p>
            <a:pPr lvl="1" eaLnBrk="1" hangingPunct="1">
              <a:defRPr/>
            </a:pPr>
            <a:r>
              <a:rPr lang="en-US" smtClean="0"/>
              <a:t>Design parallel </a:t>
            </a:r>
            <a:r>
              <a:rPr lang="en-US" dirty="0" smtClean="0"/>
              <a:t>infrastructure for incremental computation</a:t>
            </a:r>
            <a:endParaRPr lang="en-US" dirty="0"/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Candara" charset="0"/>
              </a:rPr>
              <a:t>Design goals</a:t>
            </a:r>
            <a:endParaRPr lang="en-US" dirty="0">
              <a:latin typeface="Candar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2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Candara" charset="0"/>
              </a:rPr>
              <a:t>iThreads</a:t>
            </a:r>
          </a:p>
        </p:txBody>
      </p:sp>
      <p:sp>
        <p:nvSpPr>
          <p:cNvPr id="4" name="TextBox 547"/>
          <p:cNvSpPr txBox="1">
            <a:spLocks noChangeArrowheads="1"/>
          </p:cNvSpPr>
          <p:nvPr/>
        </p:nvSpPr>
        <p:spPr bwMode="auto">
          <a:xfrm>
            <a:off x="384175" y="1367996"/>
            <a:ext cx="8302626" cy="397031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ndara"/>
                <a:cs typeface="Candara"/>
              </a:rPr>
              <a:t>$ </a:t>
            </a: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LD_PRELOAD=“</a:t>
            </a:r>
            <a:r>
              <a:rPr lang="en-US" sz="3200" dirty="0" err="1" smtClean="0">
                <a:solidFill>
                  <a:srgbClr val="FFFFFF"/>
                </a:solidFill>
                <a:latin typeface="Candara"/>
                <a:cs typeface="Candara"/>
              </a:rPr>
              <a:t>iThreads.so</a:t>
            </a: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” </a:t>
            </a:r>
          </a:p>
          <a:p>
            <a:pPr>
              <a:defRPr/>
            </a:pPr>
            <a:endParaRPr lang="en-US" sz="3200" dirty="0" smtClean="0">
              <a:solidFill>
                <a:srgbClr val="FFFFFF"/>
              </a:solidFill>
              <a:latin typeface="Candara"/>
              <a:cs typeface="Candara"/>
            </a:endParaRPr>
          </a:p>
          <a:p>
            <a:pPr>
              <a:defRPr/>
            </a:pP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$ ./</a:t>
            </a:r>
            <a:r>
              <a:rPr lang="en-US" sz="3200" dirty="0" err="1" smtClean="0">
                <a:solidFill>
                  <a:srgbClr val="FFFFFF"/>
                </a:solidFill>
                <a:latin typeface="Candara"/>
                <a:cs typeface="Candara"/>
              </a:rPr>
              <a:t>myProgram</a:t>
            </a: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   </a:t>
            </a:r>
            <a:r>
              <a:rPr lang="en-US" sz="3200" dirty="0" smtClean="0">
                <a:solidFill>
                  <a:srgbClr val="CCFFCC"/>
                </a:solidFill>
                <a:latin typeface="Candara"/>
                <a:cs typeface="Candara"/>
              </a:rPr>
              <a:t>&lt;input-file&gt;</a:t>
            </a: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	             </a:t>
            </a:r>
            <a:r>
              <a:rPr lang="en-US" sz="3200" dirty="0" smtClean="0">
                <a:solidFill>
                  <a:srgbClr val="FFFF00"/>
                </a:solidFill>
                <a:latin typeface="Candara"/>
                <a:cs typeface="Candara"/>
              </a:rPr>
              <a:t>(initial run)</a:t>
            </a:r>
          </a:p>
          <a:p>
            <a:pPr>
              <a:defRPr/>
            </a:pPr>
            <a:endParaRPr lang="en-US" sz="3200" dirty="0" smtClean="0">
              <a:solidFill>
                <a:srgbClr val="FFFFFF"/>
              </a:solidFill>
              <a:latin typeface="Candara"/>
              <a:cs typeface="Candara"/>
            </a:endParaRPr>
          </a:p>
          <a:p>
            <a:pPr>
              <a:defRPr/>
            </a:pP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$ echo “</a:t>
            </a:r>
            <a:r>
              <a:rPr lang="en-US" sz="3200" dirty="0" smtClean="0">
                <a:solidFill>
                  <a:schemeClr val="accent3"/>
                </a:solidFill>
                <a:latin typeface="Candara"/>
                <a:cs typeface="Candara"/>
              </a:rPr>
              <a:t>&lt;offset&gt; &lt;</a:t>
            </a:r>
            <a:r>
              <a:rPr lang="en-US" sz="3200" dirty="0" err="1" smtClean="0">
                <a:solidFill>
                  <a:schemeClr val="accent3"/>
                </a:solidFill>
                <a:latin typeface="Candara"/>
                <a:cs typeface="Candara"/>
              </a:rPr>
              <a:t>len</a:t>
            </a:r>
            <a:r>
              <a:rPr lang="en-US" sz="3200" dirty="0" smtClean="0">
                <a:solidFill>
                  <a:schemeClr val="accent3"/>
                </a:solidFill>
                <a:latin typeface="Candara"/>
                <a:cs typeface="Candara"/>
              </a:rPr>
              <a:t>&gt;</a:t>
            </a: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” &gt;&gt; </a:t>
            </a:r>
            <a:r>
              <a:rPr lang="en-US" sz="3200" dirty="0" err="1" smtClean="0">
                <a:solidFill>
                  <a:srgbClr val="FFFFFF"/>
                </a:solidFill>
                <a:latin typeface="Candara"/>
                <a:cs typeface="Candara"/>
              </a:rPr>
              <a:t>changes.txt</a:t>
            </a:r>
            <a:endParaRPr lang="en-US" sz="3200" dirty="0" smtClean="0">
              <a:solidFill>
                <a:srgbClr val="FFFFFF"/>
              </a:solidFill>
              <a:latin typeface="Candara"/>
              <a:cs typeface="Candara"/>
            </a:endParaRPr>
          </a:p>
          <a:p>
            <a:pPr>
              <a:defRPr/>
            </a:pPr>
            <a:endParaRPr lang="en-US" sz="3200" dirty="0" smtClean="0">
              <a:solidFill>
                <a:srgbClr val="FFFFFF"/>
              </a:solidFill>
              <a:latin typeface="Candara"/>
              <a:cs typeface="Candara"/>
            </a:endParaRPr>
          </a:p>
          <a:p>
            <a:pPr>
              <a:defRPr/>
            </a:pP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$ ./</a:t>
            </a:r>
            <a:r>
              <a:rPr lang="en-US" sz="3200" dirty="0" err="1" smtClean="0">
                <a:solidFill>
                  <a:srgbClr val="FFFFFF"/>
                </a:solidFill>
                <a:latin typeface="Candara"/>
                <a:cs typeface="Candara"/>
              </a:rPr>
              <a:t>myProgram</a:t>
            </a: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  </a:t>
            </a:r>
            <a:r>
              <a:rPr lang="en-US" sz="3200" dirty="0" smtClean="0">
                <a:solidFill>
                  <a:srgbClr val="CCFFCC"/>
                </a:solidFill>
                <a:latin typeface="Candara"/>
                <a:cs typeface="Candara"/>
              </a:rPr>
              <a:t>&lt;</a:t>
            </a:r>
            <a:r>
              <a:rPr lang="en-US" sz="3200" dirty="0">
                <a:solidFill>
                  <a:srgbClr val="CCFFCC"/>
                </a:solidFill>
                <a:latin typeface="Candara"/>
                <a:cs typeface="Candara"/>
              </a:rPr>
              <a:t>input-file</a:t>
            </a:r>
            <a:r>
              <a:rPr lang="en-US" sz="3200" dirty="0" smtClean="0">
                <a:solidFill>
                  <a:srgbClr val="CCFFCC"/>
                </a:solidFill>
                <a:latin typeface="Candara"/>
                <a:cs typeface="Candara"/>
              </a:rPr>
              <a:t>&gt;</a:t>
            </a:r>
            <a:r>
              <a:rPr lang="en-US" sz="3200" dirty="0" smtClean="0">
                <a:solidFill>
                  <a:srgbClr val="FFFFFF"/>
                </a:solidFill>
                <a:latin typeface="Candara"/>
                <a:cs typeface="Candara"/>
              </a:rPr>
              <a:t>	 </a:t>
            </a:r>
            <a:r>
              <a:rPr lang="en-US" sz="3200" dirty="0" smtClean="0">
                <a:solidFill>
                  <a:srgbClr val="FFFF00"/>
                </a:solidFill>
                <a:latin typeface="Candara"/>
                <a:cs typeface="Candara"/>
              </a:rPr>
              <a:t>(incremental run)</a:t>
            </a:r>
          </a:p>
          <a:p>
            <a:pPr>
              <a:defRPr/>
            </a:pPr>
            <a:endParaRPr lang="en-US" sz="2800" dirty="0" smtClean="0">
              <a:solidFill>
                <a:srgbClr val="FFFFFF"/>
              </a:solidFill>
              <a:latin typeface="Lucida Consol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59391" y="5472387"/>
            <a:ext cx="7250703" cy="1107996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>
                <a:latin typeface="Candara" charset="0"/>
                <a:cs typeface="Candara" charset="0"/>
              </a:rPr>
              <a:t>Speedups </a:t>
            </a:r>
            <a:r>
              <a:rPr lang="en-US" sz="3600" dirty="0" err="1" smtClean="0">
                <a:latin typeface="Candara" charset="0"/>
                <a:cs typeface="Candara" charset="0"/>
              </a:rPr>
              <a:t>w.r.t</a:t>
            </a:r>
            <a:r>
              <a:rPr lang="en-US" sz="3600" dirty="0" smtClean="0">
                <a:latin typeface="Candara" charset="0"/>
                <a:cs typeface="Candara" charset="0"/>
              </a:rPr>
              <a:t>. </a:t>
            </a:r>
            <a:r>
              <a:rPr lang="en-US" sz="3600" dirty="0" err="1" smtClean="0">
                <a:latin typeface="Candara" charset="0"/>
                <a:cs typeface="Candara" charset="0"/>
              </a:rPr>
              <a:t>pthreads</a:t>
            </a:r>
            <a:r>
              <a:rPr lang="en-US" sz="3600" dirty="0" smtClean="0">
                <a:latin typeface="Candara" charset="0"/>
                <a:cs typeface="Candara" charset="0"/>
              </a:rPr>
              <a:t> </a:t>
            </a:r>
            <a:r>
              <a:rPr lang="en-US" sz="3600" dirty="0">
                <a:latin typeface="Candara" charset="0"/>
                <a:cs typeface="Candara" charset="0"/>
              </a:rPr>
              <a:t>up to </a:t>
            </a:r>
            <a:r>
              <a:rPr lang="en-US" sz="6600" dirty="0" smtClean="0">
                <a:solidFill>
                  <a:srgbClr val="008000"/>
                </a:solidFill>
                <a:latin typeface="Candara" charset="0"/>
                <a:cs typeface="Candara" charset="0"/>
              </a:rPr>
              <a:t>8X</a:t>
            </a:r>
            <a:endParaRPr lang="en-US" sz="6600" dirty="0">
              <a:solidFill>
                <a:srgbClr val="008000"/>
              </a:solidFill>
              <a:latin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64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/>
              <a:buChar char="•"/>
            </a:pPr>
            <a:r>
              <a:rPr lang="en-US" sz="4800" strike="sngStrike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514350" indent="-514350">
              <a:buFont typeface="Arial"/>
              <a:buChar char="•"/>
            </a:pPr>
            <a:r>
              <a:rPr lang="en-US" sz="4800" dirty="0" smtClean="0"/>
              <a:t>Design</a:t>
            </a:r>
          </a:p>
          <a:p>
            <a:pPr marL="514350" indent="-514350">
              <a:buFont typeface="Arial"/>
              <a:buChar char="•"/>
            </a:pPr>
            <a:r>
              <a:rPr lang="en-US" sz="4800" dirty="0" smtClean="0"/>
              <a:t>Evaluation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9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Candara" charset="0"/>
              </a:rPr>
              <a:t>Behind the scenes</a:t>
            </a:r>
          </a:p>
        </p:txBody>
      </p:sp>
      <p:cxnSp>
        <p:nvCxnSpPr>
          <p:cNvPr id="4" name="Straight Arrow Connector 3"/>
          <p:cNvCxnSpPr>
            <a:endCxn id="22" idx="2"/>
          </p:cNvCxnSpPr>
          <p:nvPr/>
        </p:nvCxnSpPr>
        <p:spPr>
          <a:xfrm>
            <a:off x="5634038" y="2262188"/>
            <a:ext cx="396875" cy="150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048250" y="2273300"/>
            <a:ext cx="422275" cy="138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 rot="5400000">
            <a:off x="164306" y="2343944"/>
            <a:ext cx="1042988" cy="10414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20638" y="3516313"/>
            <a:ext cx="1606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Candara" charset="0"/>
                <a:cs typeface="Candara" charset="0"/>
              </a:rPr>
              <a:t>C</a:t>
            </a:r>
            <a:r>
              <a:rPr lang="en-US" sz="2000" dirty="0" smtClean="0">
                <a:latin typeface="Candara" charset="0"/>
                <a:cs typeface="Candara" charset="0"/>
              </a:rPr>
              <a:t>omputation</a:t>
            </a:r>
            <a:endParaRPr lang="en-US" sz="2000" dirty="0">
              <a:latin typeface="Candara" charset="0"/>
              <a:cs typeface="Candara" charset="0"/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265238" y="2757488"/>
            <a:ext cx="787400" cy="330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3388" y="3524250"/>
            <a:ext cx="2164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Candara" charset="0"/>
                <a:cs typeface="Candara" charset="0"/>
              </a:rPr>
              <a:t>S</a:t>
            </a:r>
            <a:r>
              <a:rPr lang="en-US" sz="2000" dirty="0" smtClean="0">
                <a:latin typeface="Candara" charset="0"/>
                <a:cs typeface="Candara" charset="0"/>
              </a:rPr>
              <a:t>ub</a:t>
            </a:r>
            <a:r>
              <a:rPr lang="en-US" sz="2000" dirty="0">
                <a:latin typeface="Candara" charset="0"/>
                <a:cs typeface="Candara" charset="0"/>
              </a:rPr>
              <a:t>-computations</a:t>
            </a:r>
          </a:p>
        </p:txBody>
      </p:sp>
      <p:sp>
        <p:nvSpPr>
          <p:cNvPr id="10" name="Oval 9"/>
          <p:cNvSpPr/>
          <p:nvPr/>
        </p:nvSpPr>
        <p:spPr>
          <a:xfrm rot="5400000">
            <a:off x="2120106" y="2410620"/>
            <a:ext cx="434975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52834" y="1376430"/>
            <a:ext cx="12606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FF0000"/>
                </a:solidFill>
                <a:latin typeface="Candara" charset="0"/>
                <a:cs typeface="Candara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tep#1</a:t>
            </a:r>
          </a:p>
          <a:p>
            <a:pPr algn="ctr" eaLnBrk="1" hangingPunct="1"/>
            <a:r>
              <a:rPr lang="en-US" sz="32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Divide</a:t>
            </a:r>
            <a:endParaRPr lang="en-US" sz="3200" dirty="0">
              <a:solidFill>
                <a:srgbClr val="FF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12" name="Right Arrow 11"/>
          <p:cNvSpPr/>
          <p:nvPr/>
        </p:nvSpPr>
        <p:spPr>
          <a:xfrm flipV="1">
            <a:off x="3316288" y="2770188"/>
            <a:ext cx="1336675" cy="3286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11536" y="1376430"/>
            <a:ext cx="11947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FF0000"/>
                </a:solidFill>
                <a:latin typeface="Candara" charset="0"/>
                <a:cs typeface="Candara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tep#2</a:t>
            </a:r>
          </a:p>
          <a:p>
            <a:pPr algn="ctr" eaLnBrk="1" hangingPunct="1"/>
            <a:r>
              <a:rPr lang="en-US" sz="32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Build</a:t>
            </a:r>
            <a:endParaRPr lang="en-US" sz="3200" dirty="0">
              <a:solidFill>
                <a:srgbClr val="FF0000"/>
              </a:solidFill>
              <a:latin typeface="Candara" charset="0"/>
              <a:cs typeface="Candara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43475" y="2846388"/>
            <a:ext cx="0" cy="24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5400000">
            <a:off x="2713038" y="2411413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2120106" y="2936082"/>
            <a:ext cx="434975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2713038" y="2935288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 flipV="1">
            <a:off x="6246813" y="2808288"/>
            <a:ext cx="1336675" cy="330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03302" y="1376430"/>
            <a:ext cx="1617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FF0000"/>
                </a:solidFill>
                <a:latin typeface="Candara" charset="0"/>
                <a:cs typeface="Candara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tep#3</a:t>
            </a:r>
          </a:p>
          <a:p>
            <a:pPr algn="ctr" eaLnBrk="1" hangingPunct="1"/>
            <a:r>
              <a:rPr lang="en-US" sz="3200" dirty="0" smtClean="0">
                <a:solidFill>
                  <a:srgbClr val="FF0000"/>
                </a:solidFill>
                <a:latin typeface="Candara" charset="0"/>
                <a:cs typeface="Candara" charset="0"/>
              </a:rPr>
              <a:t>Perform</a:t>
            </a:r>
            <a:endParaRPr lang="en-US" sz="3200" dirty="0">
              <a:solidFill>
                <a:srgbClr val="FF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20" name="Oval 19"/>
          <p:cNvSpPr/>
          <p:nvPr/>
        </p:nvSpPr>
        <p:spPr>
          <a:xfrm rot="5400000">
            <a:off x="5343525" y="1862138"/>
            <a:ext cx="433388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4747419" y="2413794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5814219" y="2415381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 rot="5400000">
            <a:off x="4724400" y="3105151"/>
            <a:ext cx="433387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93910" y="3581400"/>
            <a:ext cx="15532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Candara" charset="0"/>
                <a:cs typeface="Candara" charset="0"/>
              </a:rPr>
              <a:t>D</a:t>
            </a:r>
            <a:r>
              <a:rPr lang="en-US" sz="2000" dirty="0" smtClean="0">
                <a:latin typeface="Candara" charset="0"/>
                <a:cs typeface="Candara" charset="0"/>
              </a:rPr>
              <a:t>ependence</a:t>
            </a:r>
            <a:endParaRPr lang="en-US" sz="2000" dirty="0">
              <a:latin typeface="Candara" charset="0"/>
              <a:cs typeface="Candara" charset="0"/>
            </a:endParaRPr>
          </a:p>
          <a:p>
            <a:pPr algn="ctr" eaLnBrk="1" hangingPunct="1"/>
            <a:r>
              <a:rPr lang="en-US" sz="2000" dirty="0">
                <a:latin typeface="Candara" charset="0"/>
                <a:cs typeface="Candara" charset="0"/>
              </a:rPr>
              <a:t>graph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42188" y="3676312"/>
            <a:ext cx="15240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Candara" charset="0"/>
                <a:cs typeface="Candara" charset="0"/>
              </a:rPr>
              <a:t>Change</a:t>
            </a:r>
          </a:p>
          <a:p>
            <a:pPr algn="ctr" eaLnBrk="1" hangingPunct="1"/>
            <a:r>
              <a:rPr lang="en-US" sz="2000" dirty="0">
                <a:latin typeface="Candara" charset="0"/>
                <a:cs typeface="Candara" charset="0"/>
              </a:rPr>
              <a:t>p</a:t>
            </a:r>
            <a:r>
              <a:rPr lang="en-US" sz="2000" dirty="0" smtClean="0">
                <a:latin typeface="Candara" charset="0"/>
                <a:cs typeface="Candara" charset="0"/>
              </a:rPr>
              <a:t>ropagation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466138" y="2260600"/>
            <a:ext cx="398462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845425" y="2251075"/>
            <a:ext cx="420688" cy="138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739063" y="2824163"/>
            <a:ext cx="0" cy="249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5400000">
            <a:off x="8640763" y="2435225"/>
            <a:ext cx="433387" cy="43021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 rot="5400000">
            <a:off x="7545388" y="2392362"/>
            <a:ext cx="433388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 rot="5400000">
            <a:off x="8136731" y="1820070"/>
            <a:ext cx="434975" cy="4302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7519988" y="3084513"/>
            <a:ext cx="434975" cy="42862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546725" y="1433513"/>
            <a:ext cx="0" cy="427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355013" y="1433513"/>
            <a:ext cx="0" cy="369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 rot="5400000">
            <a:off x="8137525" y="1819276"/>
            <a:ext cx="433387" cy="43021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 rot="5400000">
            <a:off x="8639969" y="2431256"/>
            <a:ext cx="434975" cy="430213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443913" y="2262188"/>
            <a:ext cx="396875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5B62542-BB6A-7D4C-B450-5DB814B319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239028" y="4540138"/>
            <a:ext cx="4884434" cy="1212638"/>
            <a:chOff x="1239028" y="4257954"/>
            <a:chExt cx="4884434" cy="1212638"/>
          </a:xfrm>
        </p:grpSpPr>
        <p:sp>
          <p:nvSpPr>
            <p:cNvPr id="41" name="TextBox 40"/>
            <p:cNvSpPr txBox="1"/>
            <p:nvPr/>
          </p:nvSpPr>
          <p:spPr>
            <a:xfrm>
              <a:off x="2979885" y="5008927"/>
              <a:ext cx="1409761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/>
                  <a:cs typeface="Candara"/>
                </a:rPr>
                <a:t>Initial run</a:t>
              </a:r>
              <a:endParaRPr lang="en-US" sz="2400" dirty="0">
                <a:latin typeface="Candara"/>
                <a:cs typeface="Candara"/>
              </a:endParaRPr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3321745" y="2175237"/>
              <a:ext cx="718999" cy="4884434"/>
            </a:xfrm>
            <a:prstGeom prst="leftBr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185378" y="4540138"/>
            <a:ext cx="2905790" cy="1232794"/>
            <a:chOff x="-2926428" y="49777"/>
            <a:chExt cx="2905790" cy="1232794"/>
          </a:xfrm>
        </p:grpSpPr>
        <p:sp>
          <p:nvSpPr>
            <p:cNvPr id="43" name="TextBox 42"/>
            <p:cNvSpPr txBox="1"/>
            <p:nvPr/>
          </p:nvSpPr>
          <p:spPr>
            <a:xfrm>
              <a:off x="-2601244" y="820906"/>
              <a:ext cx="2258401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ndara"/>
                  <a:cs typeface="Candara"/>
                </a:rPr>
                <a:t>Incremental run</a:t>
              </a:r>
              <a:endParaRPr lang="en-US" sz="2400" dirty="0">
                <a:latin typeface="Candara"/>
                <a:cs typeface="Candara"/>
              </a:endParaRPr>
            </a:p>
          </p:txBody>
        </p:sp>
        <p:sp>
          <p:nvSpPr>
            <p:cNvPr id="47" name="Left Brace 46"/>
            <p:cNvSpPr/>
            <p:nvPr/>
          </p:nvSpPr>
          <p:spPr>
            <a:xfrm rot="16200000">
              <a:off x="-1833033" y="-1043618"/>
              <a:ext cx="718999" cy="2905790"/>
            </a:xfrm>
            <a:prstGeom prst="leftBr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7034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9" grpId="0" animBg="1"/>
      <p:bldP spid="30" grpId="0" animBg="1"/>
      <p:bldP spid="31" grpId="0" animBg="1"/>
      <p:bldP spid="32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64350</TotalTime>
  <Words>1095</Words>
  <Application>Microsoft Macintosh PowerPoint</Application>
  <PresentationFormat>On-screen Show (4:3)</PresentationFormat>
  <Paragraphs>377</Paragraphs>
  <Slides>28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iThreads A Threading Library for  Parallel Incremental Computation  Pramod Bhatotia Pedro Fonseca, Björn Brandenburg  (MPI-SWS) </vt:lpstr>
      <vt:lpstr>PowerPoint Presentation</vt:lpstr>
      <vt:lpstr>Existing approaches</vt:lpstr>
      <vt:lpstr>Auto “Incrementalization”</vt:lpstr>
      <vt:lpstr>Parallelism</vt:lpstr>
      <vt:lpstr>Design goals</vt:lpstr>
      <vt:lpstr>iThreads</vt:lpstr>
      <vt:lpstr>Outline</vt:lpstr>
      <vt:lpstr>Behind the scenes</vt:lpstr>
      <vt:lpstr>A simple example</vt:lpstr>
      <vt:lpstr>Step # 1</vt:lpstr>
      <vt:lpstr>Sub-computations</vt:lpstr>
      <vt:lpstr>Sub-computation granularity</vt:lpstr>
      <vt:lpstr>Sub-computations</vt:lpstr>
      <vt:lpstr>Step # 2</vt:lpstr>
      <vt:lpstr>Example: Changed schedule</vt:lpstr>
      <vt:lpstr>Example: Same schedule</vt:lpstr>
      <vt:lpstr>Example: Changed input</vt:lpstr>
      <vt:lpstr>Dependence graph</vt:lpstr>
      <vt:lpstr>Step # 3</vt:lpstr>
      <vt:lpstr>Change propagation</vt:lpstr>
      <vt:lpstr>Outline</vt:lpstr>
      <vt:lpstr>Evaluation</vt:lpstr>
      <vt:lpstr>1. Speedup for incremental run</vt:lpstr>
      <vt:lpstr>Memoization overhead</vt:lpstr>
      <vt:lpstr>2. Overheads for the initial run</vt:lpstr>
      <vt:lpstr>Summary</vt:lpstr>
      <vt:lpstr>PowerPoint Presentation</vt:lpstr>
    </vt:vector>
  </TitlesOfParts>
  <Company>MPI-SWS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Incoop: MapReduce for Incremental Computation</dc:title>
  <dc:creator>Pramod Bhatotia</dc:creator>
  <cp:lastModifiedBy>Pramod Bhatotia</cp:lastModifiedBy>
  <cp:revision>4087</cp:revision>
  <dcterms:created xsi:type="dcterms:W3CDTF">2011-10-11T21:44:43Z</dcterms:created>
  <dcterms:modified xsi:type="dcterms:W3CDTF">2015-03-30T07:25:50Z</dcterms:modified>
</cp:coreProperties>
</file>